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56" r:id="rId5"/>
    <p:sldId id="258" r:id="rId6"/>
    <p:sldId id="279" r:id="rId7"/>
    <p:sldId id="287" r:id="rId8"/>
    <p:sldId id="288" r:id="rId9"/>
    <p:sldId id="289" r:id="rId10"/>
    <p:sldId id="290" r:id="rId11"/>
    <p:sldId id="292" r:id="rId12"/>
    <p:sldId id="291" r:id="rId13"/>
    <p:sldId id="280" r:id="rId14"/>
    <p:sldId id="277" r:id="rId15"/>
    <p:sldId id="278" r:id="rId16"/>
    <p:sldId id="281" r:id="rId17"/>
    <p:sldId id="282" r:id="rId18"/>
    <p:sldId id="284" r:id="rId19"/>
    <p:sldId id="285" r:id="rId20"/>
    <p:sldId id="259" r:id="rId21"/>
    <p:sldId id="283"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presProps" Target="presProps.xml" /><Relationship Id="rId3" Type="http://schemas.openxmlformats.org/officeDocument/2006/relationships/customXml" Target="../customXml/item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commentAuthors" Target="commentAuthor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notesMaster" Target="notesMasters/notesMaster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viewProps" Target="viewProps.xml" /><Relationship Id="rId30" Type="http://schemas.microsoft.com/office/2018/10/relationships/authors" Target="author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90A94-FAE4-4663-B6CA-5A34A7EA63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FF7D4BE-3ABE-4F4F-8343-9BCA4597934B}">
      <dgm:prSet/>
      <dgm:spPr/>
      <dgm:t>
        <a:bodyPr/>
        <a:lstStyle/>
        <a:p>
          <a:endParaRPr lang="en-US" b="1"/>
        </a:p>
      </dgm:t>
    </dgm:pt>
    <dgm:pt modelId="{B8B16C9A-138B-43ED-95B3-D0F40BB38EF0}" type="parTrans" cxnId="{09CDC2CE-4978-4B64-ACBB-2F0743FDC770}">
      <dgm:prSet/>
      <dgm:spPr/>
      <dgm:t>
        <a:bodyPr/>
        <a:lstStyle/>
        <a:p>
          <a:endParaRPr lang="en-US"/>
        </a:p>
      </dgm:t>
    </dgm:pt>
    <dgm:pt modelId="{1638D212-8A41-4E1E-A9E6-5C6B51BCAE90}" type="sibTrans" cxnId="{09CDC2CE-4978-4B64-ACBB-2F0743FDC770}">
      <dgm:prSet/>
      <dgm:spPr/>
      <dgm:t>
        <a:bodyPr/>
        <a:lstStyle/>
        <a:p>
          <a:endParaRPr lang="en-US"/>
        </a:p>
      </dgm:t>
    </dgm:pt>
    <dgm:pt modelId="{CC2E9F1E-D3B4-473B-A206-AD031DF0C82D}">
      <dgm:prSet/>
      <dgm:spPr/>
      <dgm:t>
        <a:bodyPr/>
        <a:lstStyle/>
        <a:p>
          <a:r>
            <a:rPr lang="en-US"/>
            <a:t>This project attempts to make a robot that will follow the human or objects. For this Infrared sensors are used to move robot left and right and ultrasonic sensor is used to move robot forward and backward.</a:t>
          </a:r>
        </a:p>
      </dgm:t>
    </dgm:pt>
    <dgm:pt modelId="{5307F65A-704E-4784-AD0B-3DDA5F09FAC5}" type="parTrans" cxnId="{315F991C-050E-4CD1-B673-98BFC397133A}">
      <dgm:prSet/>
      <dgm:spPr/>
      <dgm:t>
        <a:bodyPr/>
        <a:lstStyle/>
        <a:p>
          <a:endParaRPr lang="en-US"/>
        </a:p>
      </dgm:t>
    </dgm:pt>
    <dgm:pt modelId="{24194AF5-1646-4B7F-A2E3-792E6AC00310}" type="sibTrans" cxnId="{315F991C-050E-4CD1-B673-98BFC397133A}">
      <dgm:prSet/>
      <dgm:spPr/>
      <dgm:t>
        <a:bodyPr/>
        <a:lstStyle/>
        <a:p>
          <a:endParaRPr lang="en-US"/>
        </a:p>
      </dgm:t>
    </dgm:pt>
    <dgm:pt modelId="{F2B2BB80-634C-4A1F-834B-E561E791920F}">
      <dgm:prSet/>
      <dgm:spPr/>
      <dgm:t>
        <a:bodyPr/>
        <a:lstStyle/>
        <a:p>
          <a:r>
            <a:rPr lang="en-US"/>
            <a:t>The brain of this robot is microcontroller Arduino Uno. The robot is driven by DC gear motors to control the movement of the wheels. The Arduino Uno interface is used to perform and implement algorithms to control the speed of the motors, steering the robot to travel smoothly.</a:t>
          </a:r>
        </a:p>
      </dgm:t>
    </dgm:pt>
    <dgm:pt modelId="{44FF40EE-41FC-4661-AE00-6DB0EF5F8A0E}" type="parTrans" cxnId="{AB9210F8-924A-4D5B-8401-966AF862A460}">
      <dgm:prSet/>
      <dgm:spPr/>
      <dgm:t>
        <a:bodyPr/>
        <a:lstStyle/>
        <a:p>
          <a:endParaRPr lang="en-US"/>
        </a:p>
      </dgm:t>
    </dgm:pt>
    <dgm:pt modelId="{90B10586-5015-488F-B264-C2348E4E4958}" type="sibTrans" cxnId="{AB9210F8-924A-4D5B-8401-966AF862A460}">
      <dgm:prSet/>
      <dgm:spPr/>
      <dgm:t>
        <a:bodyPr/>
        <a:lstStyle/>
        <a:p>
          <a:endParaRPr lang="en-US"/>
        </a:p>
      </dgm:t>
    </dgm:pt>
    <dgm:pt modelId="{7ADA9559-44B0-4864-B955-40882EF9C78F}">
      <dgm:prSet/>
      <dgm:spPr/>
      <dgm:t>
        <a:bodyPr/>
        <a:lstStyle/>
        <a:p>
          <a:r>
            <a:rPr lang="en-US"/>
            <a:t>The main motive of designing such type of robot is that technology can be made so much convenient that it will makes our lives better. If we utilize this technology in the car or any conveyance it will automatically sense the obstacles, then it will take a side of the available free space and we can drive safely.</a:t>
          </a:r>
        </a:p>
      </dgm:t>
    </dgm:pt>
    <dgm:pt modelId="{26D73084-F131-4D72-A83C-5E8B933BFED8}" type="parTrans" cxnId="{303741B8-E267-4C0A-9052-9D64B64485C1}">
      <dgm:prSet/>
      <dgm:spPr/>
      <dgm:t>
        <a:bodyPr/>
        <a:lstStyle/>
        <a:p>
          <a:endParaRPr lang="en-US"/>
        </a:p>
      </dgm:t>
    </dgm:pt>
    <dgm:pt modelId="{BA390EAB-AD0C-4176-86F2-79CCEB54E9CC}" type="sibTrans" cxnId="{303741B8-E267-4C0A-9052-9D64B64485C1}">
      <dgm:prSet/>
      <dgm:spPr/>
      <dgm:t>
        <a:bodyPr/>
        <a:lstStyle/>
        <a:p>
          <a:endParaRPr lang="en-US"/>
        </a:p>
      </dgm:t>
    </dgm:pt>
    <dgm:pt modelId="{A323DE4C-725F-4127-AEF1-B3E0547E4583}" type="pres">
      <dgm:prSet presAssocID="{80790A94-FAE4-4663-B6CA-5A34A7EA6334}" presName="linear" presStyleCnt="0">
        <dgm:presLayoutVars>
          <dgm:animLvl val="lvl"/>
          <dgm:resizeHandles val="exact"/>
        </dgm:presLayoutVars>
      </dgm:prSet>
      <dgm:spPr/>
    </dgm:pt>
    <dgm:pt modelId="{1A1B1E1E-5CB0-4B4C-82D0-D7EF5FF72E37}" type="pres">
      <dgm:prSet presAssocID="{EFF7D4BE-3ABE-4F4F-8343-9BCA4597934B}" presName="parentText" presStyleLbl="node1" presStyleIdx="0" presStyleCnt="4">
        <dgm:presLayoutVars>
          <dgm:chMax val="0"/>
          <dgm:bulletEnabled val="1"/>
        </dgm:presLayoutVars>
      </dgm:prSet>
      <dgm:spPr/>
    </dgm:pt>
    <dgm:pt modelId="{A7A543F2-6E76-4890-986F-3F79F6E7D696}" type="pres">
      <dgm:prSet presAssocID="{1638D212-8A41-4E1E-A9E6-5C6B51BCAE90}" presName="spacer" presStyleCnt="0"/>
      <dgm:spPr/>
    </dgm:pt>
    <dgm:pt modelId="{AF112DDB-5CA6-42B9-8612-5ABB643233C8}" type="pres">
      <dgm:prSet presAssocID="{CC2E9F1E-D3B4-473B-A206-AD031DF0C82D}" presName="parentText" presStyleLbl="node1" presStyleIdx="1" presStyleCnt="4">
        <dgm:presLayoutVars>
          <dgm:chMax val="0"/>
          <dgm:bulletEnabled val="1"/>
        </dgm:presLayoutVars>
      </dgm:prSet>
      <dgm:spPr/>
    </dgm:pt>
    <dgm:pt modelId="{DCDCD340-3273-4ED9-AC60-EEB842D31D11}" type="pres">
      <dgm:prSet presAssocID="{24194AF5-1646-4B7F-A2E3-792E6AC00310}" presName="spacer" presStyleCnt="0"/>
      <dgm:spPr/>
    </dgm:pt>
    <dgm:pt modelId="{F15593B4-8278-4DA3-99C6-A9B4F0843DA1}" type="pres">
      <dgm:prSet presAssocID="{F2B2BB80-634C-4A1F-834B-E561E791920F}" presName="parentText" presStyleLbl="node1" presStyleIdx="2" presStyleCnt="4">
        <dgm:presLayoutVars>
          <dgm:chMax val="0"/>
          <dgm:bulletEnabled val="1"/>
        </dgm:presLayoutVars>
      </dgm:prSet>
      <dgm:spPr/>
    </dgm:pt>
    <dgm:pt modelId="{783A160D-19A9-46E2-B952-97F41229353C}" type="pres">
      <dgm:prSet presAssocID="{90B10586-5015-488F-B264-C2348E4E4958}" presName="spacer" presStyleCnt="0"/>
      <dgm:spPr/>
    </dgm:pt>
    <dgm:pt modelId="{B51B418F-D32B-440B-AE48-FDF639BB1028}" type="pres">
      <dgm:prSet presAssocID="{7ADA9559-44B0-4864-B955-40882EF9C78F}" presName="parentText" presStyleLbl="node1" presStyleIdx="3" presStyleCnt="4">
        <dgm:presLayoutVars>
          <dgm:chMax val="0"/>
          <dgm:bulletEnabled val="1"/>
        </dgm:presLayoutVars>
      </dgm:prSet>
      <dgm:spPr/>
    </dgm:pt>
  </dgm:ptLst>
  <dgm:cxnLst>
    <dgm:cxn modelId="{6107A50C-2DD8-4CE4-890D-45E499625D0A}" type="presOf" srcId="{F2B2BB80-634C-4A1F-834B-E561E791920F}" destId="{F15593B4-8278-4DA3-99C6-A9B4F0843DA1}" srcOrd="0" destOrd="0" presId="urn:microsoft.com/office/officeart/2005/8/layout/vList2"/>
    <dgm:cxn modelId="{315F991C-050E-4CD1-B673-98BFC397133A}" srcId="{80790A94-FAE4-4663-B6CA-5A34A7EA6334}" destId="{CC2E9F1E-D3B4-473B-A206-AD031DF0C82D}" srcOrd="1" destOrd="0" parTransId="{5307F65A-704E-4784-AD0B-3DDA5F09FAC5}" sibTransId="{24194AF5-1646-4B7F-A2E3-792E6AC00310}"/>
    <dgm:cxn modelId="{7C724C88-B315-46D5-B87B-F267037E5D29}" type="presOf" srcId="{80790A94-FAE4-4663-B6CA-5A34A7EA6334}" destId="{A323DE4C-725F-4127-AEF1-B3E0547E4583}" srcOrd="0" destOrd="0" presId="urn:microsoft.com/office/officeart/2005/8/layout/vList2"/>
    <dgm:cxn modelId="{C8F9798A-8DF8-4B98-8EE9-509F4D67C2BA}" type="presOf" srcId="{CC2E9F1E-D3B4-473B-A206-AD031DF0C82D}" destId="{AF112DDB-5CA6-42B9-8612-5ABB643233C8}" srcOrd="0" destOrd="0" presId="urn:microsoft.com/office/officeart/2005/8/layout/vList2"/>
    <dgm:cxn modelId="{262C4491-AA43-4CD2-A6FA-A569034DC929}" type="presOf" srcId="{EFF7D4BE-3ABE-4F4F-8343-9BCA4597934B}" destId="{1A1B1E1E-5CB0-4B4C-82D0-D7EF5FF72E37}" srcOrd="0" destOrd="0" presId="urn:microsoft.com/office/officeart/2005/8/layout/vList2"/>
    <dgm:cxn modelId="{303741B8-E267-4C0A-9052-9D64B64485C1}" srcId="{80790A94-FAE4-4663-B6CA-5A34A7EA6334}" destId="{7ADA9559-44B0-4864-B955-40882EF9C78F}" srcOrd="3" destOrd="0" parTransId="{26D73084-F131-4D72-A83C-5E8B933BFED8}" sibTransId="{BA390EAB-AD0C-4176-86F2-79CCEB54E9CC}"/>
    <dgm:cxn modelId="{09CDC2CE-4978-4B64-ACBB-2F0743FDC770}" srcId="{80790A94-FAE4-4663-B6CA-5A34A7EA6334}" destId="{EFF7D4BE-3ABE-4F4F-8343-9BCA4597934B}" srcOrd="0" destOrd="0" parTransId="{B8B16C9A-138B-43ED-95B3-D0F40BB38EF0}" sibTransId="{1638D212-8A41-4E1E-A9E6-5C6B51BCAE90}"/>
    <dgm:cxn modelId="{5B31A3E3-6B4F-44C6-AD3B-AA68C0858D15}" type="presOf" srcId="{7ADA9559-44B0-4864-B955-40882EF9C78F}" destId="{B51B418F-D32B-440B-AE48-FDF639BB1028}" srcOrd="0" destOrd="0" presId="urn:microsoft.com/office/officeart/2005/8/layout/vList2"/>
    <dgm:cxn modelId="{AB9210F8-924A-4D5B-8401-966AF862A460}" srcId="{80790A94-FAE4-4663-B6CA-5A34A7EA6334}" destId="{F2B2BB80-634C-4A1F-834B-E561E791920F}" srcOrd="2" destOrd="0" parTransId="{44FF40EE-41FC-4661-AE00-6DB0EF5F8A0E}" sibTransId="{90B10586-5015-488F-B264-C2348E4E4958}"/>
    <dgm:cxn modelId="{96A2B7C5-CBE4-4B1C-992E-4EA5A33F659A}" type="presParOf" srcId="{A323DE4C-725F-4127-AEF1-B3E0547E4583}" destId="{1A1B1E1E-5CB0-4B4C-82D0-D7EF5FF72E37}" srcOrd="0" destOrd="0" presId="urn:microsoft.com/office/officeart/2005/8/layout/vList2"/>
    <dgm:cxn modelId="{3B1F2103-115C-4334-917C-45034AE392F0}" type="presParOf" srcId="{A323DE4C-725F-4127-AEF1-B3E0547E4583}" destId="{A7A543F2-6E76-4890-986F-3F79F6E7D696}" srcOrd="1" destOrd="0" presId="urn:microsoft.com/office/officeart/2005/8/layout/vList2"/>
    <dgm:cxn modelId="{AA95EA61-3EE7-47B8-9F1E-869742C13AFE}" type="presParOf" srcId="{A323DE4C-725F-4127-AEF1-B3E0547E4583}" destId="{AF112DDB-5CA6-42B9-8612-5ABB643233C8}" srcOrd="2" destOrd="0" presId="urn:microsoft.com/office/officeart/2005/8/layout/vList2"/>
    <dgm:cxn modelId="{FE768DD8-F845-431C-9B5C-F995C6B88E8D}" type="presParOf" srcId="{A323DE4C-725F-4127-AEF1-B3E0547E4583}" destId="{DCDCD340-3273-4ED9-AC60-EEB842D31D11}" srcOrd="3" destOrd="0" presId="urn:microsoft.com/office/officeart/2005/8/layout/vList2"/>
    <dgm:cxn modelId="{11E3703F-2025-4184-98D5-B808030398F7}" type="presParOf" srcId="{A323DE4C-725F-4127-AEF1-B3E0547E4583}" destId="{F15593B4-8278-4DA3-99C6-A9B4F0843DA1}" srcOrd="4" destOrd="0" presId="urn:microsoft.com/office/officeart/2005/8/layout/vList2"/>
    <dgm:cxn modelId="{4345CE11-2562-4460-BCE8-E63A4420887E}" type="presParOf" srcId="{A323DE4C-725F-4127-AEF1-B3E0547E4583}" destId="{783A160D-19A9-46E2-B952-97F41229353C}" srcOrd="5" destOrd="0" presId="urn:microsoft.com/office/officeart/2005/8/layout/vList2"/>
    <dgm:cxn modelId="{A57DFDC4-B7ED-482F-B7EA-30ED4064E489}" type="presParOf" srcId="{A323DE4C-725F-4127-AEF1-B3E0547E4583}" destId="{B51B418F-D32B-440B-AE48-FDF639BB10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B1E1E-5CB0-4B4C-82D0-D7EF5FF72E37}">
      <dsp:nvSpPr>
        <dsp:cNvPr id="0" name=""/>
        <dsp:cNvSpPr/>
      </dsp:nvSpPr>
      <dsp:spPr>
        <a:xfrm>
          <a:off x="0" y="66808"/>
          <a:ext cx="10555560" cy="9298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US" sz="1700" b="1" kern="1200"/>
        </a:p>
      </dsp:txBody>
      <dsp:txXfrm>
        <a:off x="45392" y="112200"/>
        <a:ext cx="10464776" cy="839073"/>
      </dsp:txXfrm>
    </dsp:sp>
    <dsp:sp modelId="{AF112DDB-5CA6-42B9-8612-5ABB643233C8}">
      <dsp:nvSpPr>
        <dsp:cNvPr id="0" name=""/>
        <dsp:cNvSpPr/>
      </dsp:nvSpPr>
      <dsp:spPr>
        <a:xfrm>
          <a:off x="0" y="1045625"/>
          <a:ext cx="10555560" cy="9298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project attempts to make a robot that will follow the human or objects. For this Infrared sensors are used to move robot left and right and ultrasonic sensor is used to move robot forward and backward.</a:t>
          </a:r>
        </a:p>
      </dsp:txBody>
      <dsp:txXfrm>
        <a:off x="45392" y="1091017"/>
        <a:ext cx="10464776" cy="839073"/>
      </dsp:txXfrm>
    </dsp:sp>
    <dsp:sp modelId="{F15593B4-8278-4DA3-99C6-A9B4F0843DA1}">
      <dsp:nvSpPr>
        <dsp:cNvPr id="0" name=""/>
        <dsp:cNvSpPr/>
      </dsp:nvSpPr>
      <dsp:spPr>
        <a:xfrm>
          <a:off x="0" y="2024443"/>
          <a:ext cx="10555560" cy="9298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brain of this robot is microcontroller Arduino Uno. The robot is driven by DC gear motors to control the movement of the wheels. The Arduino Uno interface is used to perform and implement algorithms to control the speed of the motors, steering the robot to travel smoothly.</a:t>
          </a:r>
        </a:p>
      </dsp:txBody>
      <dsp:txXfrm>
        <a:off x="45392" y="2069835"/>
        <a:ext cx="10464776" cy="839073"/>
      </dsp:txXfrm>
    </dsp:sp>
    <dsp:sp modelId="{B51B418F-D32B-440B-AE48-FDF639BB1028}">
      <dsp:nvSpPr>
        <dsp:cNvPr id="0" name=""/>
        <dsp:cNvSpPr/>
      </dsp:nvSpPr>
      <dsp:spPr>
        <a:xfrm>
          <a:off x="0" y="3003261"/>
          <a:ext cx="10555560" cy="9298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main motive of designing such type of robot is that technology can be made so much convenient that it will makes our lives better. If we utilize this technology in the car or any conveyance it will automatically sense the obstacles, then it will take a side of the available free space and we can drive safely.</a:t>
          </a:r>
        </a:p>
      </dsp:txBody>
      <dsp:txXfrm>
        <a:off x="45392" y="3048653"/>
        <a:ext cx="10464776" cy="8390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6/14/2023</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6/14/2023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6/14/2023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6/14/2023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6/14/2023</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6/14/2023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4.xml" /><Relationship Id="rId5" Type="http://schemas.openxmlformats.org/officeDocument/2006/relationships/image" Target="../media/image20.png" /><Relationship Id="rId4" Type="http://schemas.openxmlformats.org/officeDocument/2006/relationships/image" Target="../media/image19.png" /></Relationships>
</file>

<file path=ppt/slides/_rels/slide1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3.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6.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8.png"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hyperlink" Target="https://maxbotix.com/collections/all" TargetMode="External" /><Relationship Id="rId2" Type="http://schemas.openxmlformats.org/officeDocument/2006/relationships/image" Target="../media/image4.png"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038600" y="1939159"/>
            <a:ext cx="7644627" cy="2751086"/>
          </a:xfrm>
        </p:spPr>
        <p:txBody>
          <a:bodyPr>
            <a:normAutofit/>
          </a:bodyPr>
          <a:lstStyle/>
          <a:p>
            <a:pPr algn="r"/>
            <a:r>
              <a:rPr lang="en-US"/>
              <a:t>Human/Obstacle Following Robot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038600" y="4782320"/>
            <a:ext cx="7644627" cy="1329443"/>
          </a:xfrm>
        </p:spPr>
        <p:txBody>
          <a:bodyPr vert="horz" lIns="91440" tIns="45720" rIns="91440" bIns="45720" rtlCol="0">
            <a:normAutofit/>
          </a:bodyPr>
          <a:lstStyle/>
          <a:p>
            <a:pPr algn="r"/>
            <a:r>
              <a:rPr lang="en-US"/>
              <a:t>Sabrina Yesmin</a:t>
            </a:r>
          </a:p>
          <a:p>
            <a:pPr algn="r"/>
            <a:r>
              <a:rPr lang="en-US"/>
              <a:t>Sadia Ahmed, Sanjida Ahmed</a:t>
            </a:r>
          </a:p>
        </p:txBody>
      </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1" end="1"/>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0D2230-25A1-ECD6-7FA4-ECD48D1FE1B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kern="1200">
                <a:solidFill>
                  <a:srgbClr val="FFFFFF"/>
                </a:solidFill>
                <a:latin typeface="+mj-lt"/>
                <a:ea typeface="+mj-ea"/>
                <a:cs typeface="+mj-cs"/>
              </a:rPr>
              <a:t>Hardware Block Diagram </a:t>
            </a:r>
            <a:endParaRPr lang="en-US" sz="40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077654B5-35A0-6CBB-CC4A-92C79588E38E}"/>
              </a:ext>
            </a:extLst>
          </p:cNvPr>
          <p:cNvSpPr>
            <a:spLocks noGrp="1"/>
          </p:cNvSpPr>
          <p:nvPr>
            <p:ph type="ftr" sz="quarter" idx="3"/>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pic>
        <p:nvPicPr>
          <p:cNvPr id="6" name="Picture 6" descr="Diagram&#10;&#10;Description automatically generated">
            <a:extLst>
              <a:ext uri="{FF2B5EF4-FFF2-40B4-BE49-F238E27FC236}">
                <a16:creationId xmlns:a16="http://schemas.microsoft.com/office/drawing/2014/main" id="{7D3CD78D-82B0-EA34-3964-4390EF39FBB0}"/>
              </a:ext>
            </a:extLst>
          </p:cNvPr>
          <p:cNvPicPr>
            <a:picLocks noGrp="1" noChangeAspect="1"/>
          </p:cNvPicPr>
          <p:nvPr>
            <p:ph idx="1"/>
          </p:nvPr>
        </p:nvPicPr>
        <p:blipFill>
          <a:blip r:embed="rId2"/>
          <a:stretch>
            <a:fillRect/>
          </a:stretch>
        </p:blipFill>
        <p:spPr>
          <a:xfrm>
            <a:off x="4502428" y="764505"/>
            <a:ext cx="7225748" cy="5328990"/>
          </a:xfrm>
          <a:prstGeom prst="rect">
            <a:avLst/>
          </a:prstGeom>
        </p:spPr>
      </p:pic>
      <p:sp>
        <p:nvSpPr>
          <p:cNvPr id="5" name="Slide Number Placeholder 4">
            <a:extLst>
              <a:ext uri="{FF2B5EF4-FFF2-40B4-BE49-F238E27FC236}">
                <a16:creationId xmlns:a16="http://schemas.microsoft.com/office/drawing/2014/main" id="{100C2A17-C1FD-1C97-E3B6-49286237320D}"/>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Tree>
    <p:extLst>
      <p:ext uri="{BB962C8B-B14F-4D97-AF65-F5344CB8AC3E}">
        <p14:creationId xmlns:p14="http://schemas.microsoft.com/office/powerpoint/2010/main" val="254223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3E99E9-77B1-BE8A-5AD4-6F1D36A40BD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Go forward</a:t>
            </a:r>
            <a:endParaRPr lang="en-US" sz="40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2EEC5884-C2F1-A2FF-19DC-BF4FD0D59A7D}"/>
              </a:ext>
            </a:extLst>
          </p:cNvPr>
          <p:cNvSpPr>
            <a:spLocks noGrp="1"/>
          </p:cNvSpPr>
          <p:nvPr>
            <p:ph type="ftr" sz="quarter" idx="3"/>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pic>
        <p:nvPicPr>
          <p:cNvPr id="6" name="Picture 6" descr="Diagram&#10;&#10;Description automatically generated">
            <a:extLst>
              <a:ext uri="{FF2B5EF4-FFF2-40B4-BE49-F238E27FC236}">
                <a16:creationId xmlns:a16="http://schemas.microsoft.com/office/drawing/2014/main" id="{68B151EB-4F43-8C66-F4F9-CCC37A9445F8}"/>
              </a:ext>
            </a:extLst>
          </p:cNvPr>
          <p:cNvPicPr>
            <a:picLocks noGrp="1" noChangeAspect="1"/>
          </p:cNvPicPr>
          <p:nvPr>
            <p:ph idx="1"/>
          </p:nvPr>
        </p:nvPicPr>
        <p:blipFill>
          <a:blip r:embed="rId2"/>
          <a:stretch>
            <a:fillRect/>
          </a:stretch>
        </p:blipFill>
        <p:spPr>
          <a:xfrm>
            <a:off x="4502428" y="1198049"/>
            <a:ext cx="7225748" cy="4461901"/>
          </a:xfrm>
          <a:prstGeom prst="rect">
            <a:avLst/>
          </a:prstGeom>
        </p:spPr>
      </p:pic>
      <p:sp>
        <p:nvSpPr>
          <p:cNvPr id="5" name="Slide Number Placeholder 4">
            <a:extLst>
              <a:ext uri="{FF2B5EF4-FFF2-40B4-BE49-F238E27FC236}">
                <a16:creationId xmlns:a16="http://schemas.microsoft.com/office/drawing/2014/main" id="{21CFE5FA-B64E-A910-263D-A848F6F4CB5A}"/>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45056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Turn Right</a:t>
            </a:r>
            <a:endParaRPr lang="en-US" sz="40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pic>
        <p:nvPicPr>
          <p:cNvPr id="6" name="Picture 6" descr="Diagram&#10;&#10;Description automatically generated">
            <a:extLst>
              <a:ext uri="{FF2B5EF4-FFF2-40B4-BE49-F238E27FC236}">
                <a16:creationId xmlns:a16="http://schemas.microsoft.com/office/drawing/2014/main" id="{2450C0C6-2B80-3CB1-E624-BB6B19659A6A}"/>
              </a:ext>
            </a:extLst>
          </p:cNvPr>
          <p:cNvPicPr>
            <a:picLocks noGrp="1" noChangeAspect="1"/>
          </p:cNvPicPr>
          <p:nvPr>
            <p:ph idx="1"/>
          </p:nvPr>
        </p:nvPicPr>
        <p:blipFill>
          <a:blip r:embed="rId2"/>
          <a:stretch>
            <a:fillRect/>
          </a:stretch>
        </p:blipFill>
        <p:spPr>
          <a:xfrm>
            <a:off x="4502428" y="1252244"/>
            <a:ext cx="7225748" cy="4353512"/>
          </a:xfrm>
          <a:prstGeom prst="rect">
            <a:avLst/>
          </a:prstGeom>
        </p:spPr>
      </p:pic>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7520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Turn </a:t>
            </a:r>
            <a:r>
              <a:rPr lang="en-US" sz="4000">
                <a:solidFill>
                  <a:srgbClr val="FFFFFF"/>
                </a:solidFill>
              </a:rPr>
              <a:t>Left</a:t>
            </a:r>
            <a:endParaRPr lang="en-US" sz="40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pic>
        <p:nvPicPr>
          <p:cNvPr id="3" name="Picture 6" descr="Diagram&#10;&#10;Description automatically generated">
            <a:extLst>
              <a:ext uri="{FF2B5EF4-FFF2-40B4-BE49-F238E27FC236}">
                <a16:creationId xmlns:a16="http://schemas.microsoft.com/office/drawing/2014/main" id="{B33A9952-70C8-E446-64B3-4308ADBAF0BC}"/>
              </a:ext>
            </a:extLst>
          </p:cNvPr>
          <p:cNvPicPr>
            <a:picLocks noGrp="1" noChangeAspect="1"/>
          </p:cNvPicPr>
          <p:nvPr>
            <p:ph idx="1"/>
          </p:nvPr>
        </p:nvPicPr>
        <p:blipFill>
          <a:blip r:embed="rId2"/>
          <a:stretch>
            <a:fillRect/>
          </a:stretch>
        </p:blipFill>
        <p:spPr>
          <a:xfrm>
            <a:off x="4502428" y="1207082"/>
            <a:ext cx="7225748" cy="4443835"/>
          </a:xfrm>
          <a:prstGeom prst="rect">
            <a:avLst/>
          </a:prstGeom>
        </p:spPr>
      </p:pic>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40657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Flow Chart</a:t>
            </a:r>
          </a:p>
        </p:txBody>
      </p:sp>
      <p:pic>
        <p:nvPicPr>
          <p:cNvPr id="8" name="Picture 8" descr="Diagram&#10;&#10;Description automatically generated">
            <a:extLst>
              <a:ext uri="{FF2B5EF4-FFF2-40B4-BE49-F238E27FC236}">
                <a16:creationId xmlns:a16="http://schemas.microsoft.com/office/drawing/2014/main" id="{3B77A4E3-66F3-1B3C-036F-CC8A2DF7745D}"/>
              </a:ext>
            </a:extLst>
          </p:cNvPr>
          <p:cNvPicPr>
            <a:picLocks noGrp="1" noChangeAspect="1"/>
          </p:cNvPicPr>
          <p:nvPr>
            <p:ph idx="1"/>
          </p:nvPr>
        </p:nvPicPr>
        <p:blipFill>
          <a:blip r:embed="rId2"/>
          <a:stretch>
            <a:fillRect/>
          </a:stretch>
        </p:blipFill>
        <p:spPr>
          <a:xfrm>
            <a:off x="4939412" y="643466"/>
            <a:ext cx="6456508" cy="5568739"/>
          </a:xfrm>
          <a:prstGeom prst="rect">
            <a:avLst/>
          </a:prstGeom>
        </p:spPr>
      </p:pic>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11034184" y="6356350"/>
            <a:ext cx="514349" cy="365125"/>
          </a:xfrm>
        </p:spPr>
        <p:txBody>
          <a:bodyPr vert="horz" lIns="91440" tIns="45720" rIns="91440" bIns="45720" rtlCol="0" anchor="ctr">
            <a:normAutofit/>
          </a:bodyPr>
          <a:lstStyle/>
          <a:p>
            <a:pPr>
              <a:spcAft>
                <a:spcPts val="600"/>
              </a:spcAft>
            </a:pPr>
            <a:fld id="{294A09A9-5501-47C1-A89A-A340965A2BE2}" type="slidenum">
              <a:rPr lang="en-US">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1321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Diagram, box and whisker chart&#10;&#10;Description automatically generated">
            <a:extLst>
              <a:ext uri="{FF2B5EF4-FFF2-40B4-BE49-F238E27FC236}">
                <a16:creationId xmlns:a16="http://schemas.microsoft.com/office/drawing/2014/main" id="{4A9ADF01-FC71-F226-C8A7-5D09A9EA02AE}"/>
              </a:ext>
            </a:extLst>
          </p:cNvPr>
          <p:cNvPicPr>
            <a:picLocks noGrp="1" noChangeAspect="1"/>
          </p:cNvPicPr>
          <p:nvPr>
            <p:ph idx="1"/>
          </p:nvPr>
        </p:nvPicPr>
        <p:blipFill rotWithShape="1">
          <a:blip r:embed="rId2"/>
          <a:srcRect l="14914" r="18329"/>
          <a:stretch/>
        </p:blipFill>
        <p:spPr>
          <a:xfrm>
            <a:off x="4038599" y="10"/>
            <a:ext cx="8160026" cy="6875809"/>
          </a:xfrm>
          <a:prstGeom prst="rect">
            <a:avLst/>
          </a:prstGeom>
        </p:spPr>
      </p:pic>
      <p:sp>
        <p:nvSpPr>
          <p:cNvPr id="48" name="Freeform: Shape 4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Proteus diagram</a:t>
            </a:r>
          </a:p>
        </p:txBody>
      </p:sp>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rot="5400000">
            <a:off x="-1822362" y="2005663"/>
            <a:ext cx="4114800" cy="444320"/>
          </a:xfrm>
        </p:spPr>
        <p:txBody>
          <a:bodyPr vert="horz" lIns="91440" tIns="45720" rIns="91440" bIns="45720" rtlCol="0" anchor="ctr">
            <a:normAutofit/>
          </a:bodyPr>
          <a:lstStyle/>
          <a:p>
            <a:pPr algn="l">
              <a:spcAft>
                <a:spcPts val="600"/>
              </a:spcAft>
              <a:defRPr/>
            </a:pPr>
            <a:r>
              <a:rPr lang="en-US" sz="1100" kern="1200">
                <a:solidFill>
                  <a:srgbClr val="FFFFFF"/>
                </a:solidFill>
                <a:latin typeface="Calibri" panose="020F0502020204030204"/>
                <a:ea typeface="+mn-ea"/>
                <a:cs typeface="+mn-cs"/>
              </a:rPr>
              <a:t>PRESENTATION TITLE</a:t>
            </a:r>
          </a:p>
        </p:txBody>
      </p:sp>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defRPr/>
            </a:pPr>
            <a:fld id="{294A09A9-5501-47C1-A89A-A340965A2BE2}" type="slidenum">
              <a:rPr lang="en-US" sz="1100">
                <a:solidFill>
                  <a:srgbClr val="FFFFFF"/>
                </a:solidFill>
                <a:latin typeface="Calibri" panose="020F0502020204030204"/>
              </a:rPr>
              <a:pPr>
                <a:spcAft>
                  <a:spcPts val="600"/>
                </a:spcAft>
                <a:defRPr/>
              </a:pPr>
              <a:t>15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88528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a:t>Circuit</a:t>
            </a:r>
            <a:br>
              <a:rPr lang="en-US" sz="5400"/>
            </a:br>
            <a:r>
              <a:rPr lang="en-US" sz="5400"/>
              <a:t>diagram</a:t>
            </a:r>
          </a:p>
        </p:txBody>
      </p:sp>
      <p:sp>
        <p:nvSpPr>
          <p:cNvPr id="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51">
            <a:extLst>
              <a:ext uri="{FF2B5EF4-FFF2-40B4-BE49-F238E27FC236}">
                <a16:creationId xmlns:a16="http://schemas.microsoft.com/office/drawing/2014/main" id="{E70842CF-AE82-1241-5AF4-E1CF8E15E519}"/>
              </a:ext>
            </a:extLst>
          </p:cNvPr>
          <p:cNvSpPr>
            <a:spLocks noGrp="1"/>
          </p:cNvSpPr>
          <p:nvPr>
            <p:ph idx="1"/>
          </p:nvPr>
        </p:nvSpPr>
        <p:spPr>
          <a:xfrm>
            <a:off x="630936" y="2807208"/>
            <a:ext cx="3429000" cy="3410712"/>
          </a:xfrm>
        </p:spPr>
        <p:txBody>
          <a:bodyPr anchor="t">
            <a:normAutofit/>
          </a:bodyPr>
          <a:lstStyle/>
          <a:p>
            <a:endParaRPr lang="en-US" sz="2200"/>
          </a:p>
        </p:txBody>
      </p:sp>
      <p:pic>
        <p:nvPicPr>
          <p:cNvPr id="8" name="Picture 8" descr="Diagram, schematic&#10;&#10;Description automatically generated">
            <a:extLst>
              <a:ext uri="{FF2B5EF4-FFF2-40B4-BE49-F238E27FC236}">
                <a16:creationId xmlns:a16="http://schemas.microsoft.com/office/drawing/2014/main" id="{DA6E3EDF-B5A8-9E90-1A94-F8647D62A86F}"/>
              </a:ext>
            </a:extLst>
          </p:cNvPr>
          <p:cNvPicPr>
            <a:picLocks noChangeAspect="1"/>
          </p:cNvPicPr>
          <p:nvPr/>
        </p:nvPicPr>
        <p:blipFill>
          <a:blip r:embed="rId2"/>
          <a:stretch>
            <a:fillRect/>
          </a:stretch>
        </p:blipFill>
        <p:spPr>
          <a:xfrm>
            <a:off x="4654296" y="1487329"/>
            <a:ext cx="6903720" cy="3883342"/>
          </a:xfrm>
          <a:prstGeom prst="rect">
            <a:avLst/>
          </a:prstGeom>
        </p:spPr>
      </p:pic>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a:off x="4038600" y="6356350"/>
            <a:ext cx="4114800" cy="365125"/>
          </a:xfrm>
        </p:spPr>
        <p:txBody>
          <a:bodyPr vert="horz" lIns="91440" tIns="45720" rIns="91440" bIns="45720" rtlCol="0">
            <a:normAutofit/>
          </a:bodyPr>
          <a:lstStyle/>
          <a:p>
            <a:pPr>
              <a:spcAft>
                <a:spcPts val="600"/>
              </a:spcAft>
              <a:defRPr/>
            </a:pPr>
            <a:r>
              <a:rPr lang="en-US" kern="1200">
                <a:latin typeface="Calibri" panose="020F0502020204030204"/>
                <a:ea typeface="+mn-ea"/>
                <a:cs typeface="+mn-cs"/>
              </a:rPr>
              <a:t>PRESENTATION TITLE</a:t>
            </a:r>
          </a:p>
        </p:txBody>
      </p:sp>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8610600" y="6356350"/>
            <a:ext cx="2743200" cy="365125"/>
          </a:xfrm>
        </p:spPr>
        <p:txBody>
          <a:bodyPr vert="horz" lIns="91440" tIns="45720" rIns="91440" bIns="45720" rtlCol="0">
            <a:normAutofit/>
          </a:bodyPr>
          <a:lstStyle/>
          <a:p>
            <a:pPr>
              <a:spcAft>
                <a:spcPts val="600"/>
              </a:spcAft>
              <a:defRPr/>
            </a:pPr>
            <a:fld id="{294A09A9-5501-47C1-A89A-A340965A2BE2}" type="slidenum">
              <a:rPr lang="en-US">
                <a:latin typeface="Calibri" panose="020F0502020204030204"/>
              </a:rPr>
              <a:pPr>
                <a:spcAft>
                  <a:spcPts val="600"/>
                </a:spcAft>
                <a:defRPr/>
              </a:pPr>
              <a:t>16</a:t>
            </a:fld>
            <a:endParaRPr lang="en-US">
              <a:latin typeface="Calibri" panose="020F0502020204030204"/>
            </a:endParaRPr>
          </a:p>
        </p:txBody>
      </p:sp>
    </p:spTree>
    <p:extLst>
      <p:ext uri="{BB962C8B-B14F-4D97-AF65-F5344CB8AC3E}">
        <p14:creationId xmlns:p14="http://schemas.microsoft.com/office/powerpoint/2010/main" val="3439926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10;&#10;Description automatically generated">
            <a:extLst>
              <a:ext uri="{FF2B5EF4-FFF2-40B4-BE49-F238E27FC236}">
                <a16:creationId xmlns:a16="http://schemas.microsoft.com/office/drawing/2014/main" id="{BF484719-44D9-E63F-8BF0-C8509E0EBCB7}"/>
              </a:ext>
            </a:extLst>
          </p:cNvPr>
          <p:cNvPicPr>
            <a:picLocks noChangeAspect="1"/>
          </p:cNvPicPr>
          <p:nvPr/>
        </p:nvPicPr>
        <p:blipFill rotWithShape="1">
          <a:blip r:embed="rId2"/>
          <a:srcRect r="-2" b="2407"/>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5">
            <a:extLst>
              <a:ext uri="{FF2B5EF4-FFF2-40B4-BE49-F238E27FC236}">
                <a16:creationId xmlns:a16="http://schemas.microsoft.com/office/drawing/2014/main" id="{CECFEB32-9013-827F-2C70-A6A649B8D685}"/>
              </a:ext>
            </a:extLst>
          </p:cNvPr>
          <p:cNvPicPr>
            <a:picLocks noChangeAspect="1"/>
          </p:cNvPicPr>
          <p:nvPr/>
        </p:nvPicPr>
        <p:blipFill rotWithShape="1">
          <a:blip r:embed="rId3"/>
          <a:srcRect l="857" r="14041" b="-1"/>
          <a:stretch/>
        </p:blipFill>
        <p:spPr>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p:spPr>
      </p:pic>
      <p:pic>
        <p:nvPicPr>
          <p:cNvPr id="6" name="Picture 6" descr="A picture containing outdoor, swimming, water sport, sport&#10;&#10;Description automatically generated">
            <a:extLst>
              <a:ext uri="{FF2B5EF4-FFF2-40B4-BE49-F238E27FC236}">
                <a16:creationId xmlns:a16="http://schemas.microsoft.com/office/drawing/2014/main" id="{F9F314E8-8923-698C-FA4C-8E1C36C2E8B2}"/>
              </a:ext>
            </a:extLst>
          </p:cNvPr>
          <p:cNvPicPr>
            <a:picLocks noChangeAspect="1"/>
          </p:cNvPicPr>
          <p:nvPr/>
        </p:nvPicPr>
        <p:blipFill rotWithShape="1">
          <a:blip r:embed="rId4"/>
          <a:srcRect l="4070" r="-1" b="-1"/>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4" name="Freeform: Shape 13">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438912" y="1508760"/>
            <a:ext cx="3429000" cy="2898648"/>
          </a:xfrm>
        </p:spPr>
        <p:txBody>
          <a:bodyPr>
            <a:normAutofit/>
          </a:bodyPr>
          <a:lstStyle/>
          <a:p>
            <a:r>
              <a:rPr lang="en-US" sz="3700">
                <a:ea typeface="Calibri"/>
                <a:cs typeface="Calibri"/>
              </a:rPr>
              <a:t>Documentation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438912" y="4773168"/>
            <a:ext cx="3429000" cy="1335024"/>
          </a:xfrm>
        </p:spPr>
        <p:txBody>
          <a:bodyPr vert="horz" lIns="91440" tIns="45720" rIns="91440" bIns="45720" rtlCol="0" anchor="t">
            <a:normAutofit/>
          </a:bodyPr>
          <a:lstStyle/>
          <a:p>
            <a:r>
              <a:rPr lang="en-US" sz="2100">
                <a:solidFill>
                  <a:srgbClr val="44546A"/>
                </a:solidFill>
              </a:rPr>
              <a:t>Documentation</a:t>
            </a:r>
          </a:p>
        </p:txBody>
      </p:sp>
      <p:sp>
        <p:nvSpPr>
          <p:cNvPr id="18" name="Rectangle 17">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4" descr="A picture containing floor, riding, indoor, person&#10;&#10;Description automatically generated">
            <a:extLst>
              <a:ext uri="{FF2B5EF4-FFF2-40B4-BE49-F238E27FC236}">
                <a16:creationId xmlns:a16="http://schemas.microsoft.com/office/drawing/2014/main" id="{A7D4F942-A127-228D-085D-502F9D7FE6FE}"/>
              </a:ext>
            </a:extLst>
          </p:cNvPr>
          <p:cNvPicPr>
            <a:picLocks noChangeAspect="1"/>
          </p:cNvPicPr>
          <p:nvPr/>
        </p:nvPicPr>
        <p:blipFill rotWithShape="1">
          <a:blip r:embed="rId5"/>
          <a:srcRect l="1238" r="1327" b="3"/>
          <a:stretch/>
        </p:blipFill>
        <p:spPr>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sp>
        <p:nvSpPr>
          <p:cNvPr id="20" name="Rectangle 19">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AB3BA-C1D6-5B12-52A5-41C170D6C35C}"/>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a:solidFill>
                  <a:schemeClr val="tx1"/>
                </a:solidFill>
                <a:latin typeface="+mj-lt"/>
                <a:ea typeface="+mj-ea"/>
                <a:cs typeface="+mj-cs"/>
              </a:rPr>
              <a:t>Difficulty</a:t>
            </a:r>
          </a:p>
        </p:txBody>
      </p:sp>
      <p:sp>
        <p:nvSpPr>
          <p:cNvPr id="4" name="Footer Placeholder 3">
            <a:extLst>
              <a:ext uri="{FF2B5EF4-FFF2-40B4-BE49-F238E27FC236}">
                <a16:creationId xmlns:a16="http://schemas.microsoft.com/office/drawing/2014/main" id="{E6B13643-D00D-5DD5-A771-86FFC74451B0}"/>
              </a:ext>
            </a:extLst>
          </p:cNvPr>
          <p:cNvSpPr>
            <a:spLocks noGrp="1"/>
          </p:cNvSpPr>
          <p:nvPr>
            <p:ph type="ftr" sz="quarter" idx="3"/>
          </p:nvPr>
        </p:nvSpPr>
        <p:spPr>
          <a:xfrm rot="5400000">
            <a:off x="-1827726" y="1983972"/>
            <a:ext cx="4114800" cy="365125"/>
          </a:xfrm>
        </p:spPr>
        <p:txBody>
          <a:bodyPr vert="horz" lIns="91440" tIns="45720" rIns="91440" bIns="45720" rtlCol="0" anchor="ctr">
            <a:normAutofit/>
          </a:bodyPr>
          <a:lstStyle/>
          <a:p>
            <a:pPr algn="l">
              <a:spcAft>
                <a:spcPts val="600"/>
              </a:spcAft>
            </a:pPr>
            <a:r>
              <a:rPr lang="en-US" sz="1100" kern="1200">
                <a:solidFill>
                  <a:schemeClr val="tx1">
                    <a:lumMod val="50000"/>
                    <a:lumOff val="50000"/>
                  </a:schemeClr>
                </a:solidFill>
                <a:latin typeface="+mn-lt"/>
                <a:ea typeface="+mn-ea"/>
                <a:cs typeface="+mn-cs"/>
              </a:rPr>
              <a:t>PRESENTATION TITLE</a:t>
            </a:r>
          </a:p>
        </p:txBody>
      </p:sp>
      <p:sp>
        <p:nvSpPr>
          <p:cNvPr id="9" name="TextBox 8">
            <a:extLst>
              <a:ext uri="{FF2B5EF4-FFF2-40B4-BE49-F238E27FC236}">
                <a16:creationId xmlns:a16="http://schemas.microsoft.com/office/drawing/2014/main" id="{1CF468B2-7C1C-EBE1-174C-27228BF8FDC7}"/>
              </a:ext>
            </a:extLst>
          </p:cNvPr>
          <p:cNvSpPr txBox="1"/>
          <p:nvPr/>
        </p:nvSpPr>
        <p:spPr>
          <a:xfrm>
            <a:off x="1136397" y="2418408"/>
            <a:ext cx="4959603" cy="352256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Suppose there are two targets like target A and target B. First, the robot is following target A and suddenly target B passes between the robot and target A. At that time the robot will lose the track of target A and detect target B. Finally the robot will switch to follow target B instead of the original target which is A. </a:t>
            </a:r>
          </a:p>
          <a:p>
            <a:pPr indent="-228600">
              <a:lnSpc>
                <a:spcPct val="90000"/>
              </a:lnSpc>
              <a:spcAft>
                <a:spcPts val="600"/>
              </a:spcAft>
              <a:buFont typeface="Arial" panose="020B0604020202020204" pitchFamily="34" charset="0"/>
              <a:buChar char="•"/>
            </a:pPr>
            <a:endParaRPr lang="en-US" sz="2000"/>
          </a:p>
        </p:txBody>
      </p:sp>
      <p:pic>
        <p:nvPicPr>
          <p:cNvPr id="3" name="Picture 5" descr="Diagram&#10;&#10;Description automatically generated">
            <a:extLst>
              <a:ext uri="{FF2B5EF4-FFF2-40B4-BE49-F238E27FC236}">
                <a16:creationId xmlns:a16="http://schemas.microsoft.com/office/drawing/2014/main" id="{AF2AC428-40E9-2C74-D545-C035C3E6EDA4}"/>
              </a:ext>
            </a:extLst>
          </p:cNvPr>
          <p:cNvPicPr>
            <a:picLocks noGrp="1" noChangeAspect="1"/>
          </p:cNvPicPr>
          <p:nvPr>
            <p:ph idx="1"/>
          </p:nvPr>
        </p:nvPicPr>
        <p:blipFill>
          <a:blip r:embed="rId2"/>
          <a:stretch>
            <a:fillRect/>
          </a:stretch>
        </p:blipFill>
        <p:spPr>
          <a:xfrm>
            <a:off x="6512442" y="1330249"/>
            <a:ext cx="5201023" cy="3783745"/>
          </a:xfrm>
          <a:prstGeom prst="rect">
            <a:avLst/>
          </a:prstGeom>
        </p:spPr>
      </p:pic>
      <p:sp>
        <p:nvSpPr>
          <p:cNvPr id="54" name="Rectangle 5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042ED51-8F6C-63AE-D9C1-228B021BDA74}"/>
              </a:ext>
            </a:extLst>
          </p:cNvPr>
          <p:cNvSpPr>
            <a:spLocks noGrp="1"/>
          </p:cNvSpPr>
          <p:nvPr>
            <p:ph type="sldNum" sz="quarter" idx="4"/>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rgbClr val="FFFFFF"/>
                </a:solidFill>
              </a:rPr>
              <a:pPr>
                <a:spcAft>
                  <a:spcPts val="600"/>
                </a:spcAft>
              </a:pPr>
              <a:t>18</a:t>
            </a:fld>
            <a:endParaRPr lang="en-US" sz="1100">
              <a:solidFill>
                <a:srgbClr val="FFFFFF"/>
              </a:solidFill>
            </a:endParaRPr>
          </a:p>
        </p:txBody>
      </p:sp>
    </p:spTree>
    <p:extLst>
      <p:ext uri="{BB962C8B-B14F-4D97-AF65-F5344CB8AC3E}">
        <p14:creationId xmlns:p14="http://schemas.microsoft.com/office/powerpoint/2010/main" val="19251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Thank you</a:t>
            </a: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447308" y="591344"/>
            <a:ext cx="6906491" cy="5585619"/>
          </a:xfrm>
        </p:spPr>
        <p:txBody>
          <a:bodyPr vert="horz" lIns="91440" tIns="45720" rIns="91440" bIns="45720" rtlCol="0" anchor="ctr">
            <a:normAutofit/>
          </a:bodyPr>
          <a:lstStyle/>
          <a:p>
            <a:pPr indent="-228600">
              <a:buFont typeface="Arial" panose="020B0604020202020204" pitchFamily="34" charset="0"/>
              <a:buChar char="•"/>
            </a:pPr>
            <a:r>
              <a:rPr lang="en-US"/>
              <a:t>Prepared by</a:t>
            </a:r>
          </a:p>
          <a:p>
            <a:pPr indent="-228600">
              <a:buFont typeface="Arial" panose="020B0604020202020204" pitchFamily="34" charset="0"/>
              <a:buChar char="•"/>
            </a:pPr>
            <a:r>
              <a:rPr lang="en-US"/>
              <a:t>C211207- Sabrina Yesmin</a:t>
            </a:r>
          </a:p>
          <a:p>
            <a:pPr indent="-228600">
              <a:buFont typeface="Arial" panose="020B0604020202020204" pitchFamily="34" charset="0"/>
              <a:buChar char="•"/>
            </a:pPr>
            <a:r>
              <a:rPr lang="en-US"/>
              <a:t>C211225- Sadia Ahmed</a:t>
            </a:r>
          </a:p>
          <a:p>
            <a:pPr indent="-228600">
              <a:buFont typeface="Arial" panose="020B0604020202020204" pitchFamily="34" charset="0"/>
              <a:buChar char="•"/>
            </a:pPr>
            <a:r>
              <a:rPr lang="en-US"/>
              <a:t>C211226- Sanjida Ahmed</a:t>
            </a:r>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a:solidFill>
                  <a:srgbClr val="000000"/>
                </a:solidFill>
                <a:latin typeface="Tenorite"/>
                <a:cs typeface="Calibri"/>
              </a:rPr>
              <a:t>What is Human Following Robot?</a:t>
            </a:r>
          </a:p>
          <a:p>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a:p>
        </p:txBody>
      </p:sp>
      <p:graphicFrame>
        <p:nvGraphicFramePr>
          <p:cNvPr id="8" name="Content Placeholder 2">
            <a:extLst>
              <a:ext uri="{FF2B5EF4-FFF2-40B4-BE49-F238E27FC236}">
                <a16:creationId xmlns:a16="http://schemas.microsoft.com/office/drawing/2014/main" id="{62DC2AD1-A2F7-0EB8-8954-BB7872477BF7}"/>
              </a:ext>
            </a:extLst>
          </p:cNvPr>
          <p:cNvGraphicFramePr/>
          <p:nvPr/>
        </p:nvGraphicFramePr>
        <p:xfrm>
          <a:off x="391115" y="2482374"/>
          <a:ext cx="10555560" cy="3999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A177320D-A9DF-168B-DDD6-67CBC90E3306}"/>
              </a:ext>
            </a:extLst>
          </p:cNvPr>
          <p:cNvPicPr>
            <a:picLocks noChangeAspect="1"/>
          </p:cNvPicPr>
          <p:nvPr/>
        </p:nvPicPr>
        <p:blipFill>
          <a:blip r:embed="rId2"/>
          <a:stretch>
            <a:fillRect/>
          </a:stretch>
        </p:blipFill>
        <p:spPr>
          <a:xfrm>
            <a:off x="838200" y="1873250"/>
            <a:ext cx="3652838" cy="2732088"/>
          </a:xfrm>
          <a:prstGeom prst="rect">
            <a:avLst/>
          </a:prstGeom>
        </p:spPr>
      </p:pic>
      <p:pic>
        <p:nvPicPr>
          <p:cNvPr id="21" name="Picture 8" descr="A green circuit board&#10;&#10;Description automatically generated with low confidence">
            <a:extLst>
              <a:ext uri="{FF2B5EF4-FFF2-40B4-BE49-F238E27FC236}">
                <a16:creationId xmlns:a16="http://schemas.microsoft.com/office/drawing/2014/main" id="{FE84EF8A-91FA-D07B-B378-DB231AB2BD31}"/>
              </a:ext>
            </a:extLst>
          </p:cNvPr>
          <p:cNvPicPr>
            <a:picLocks noChangeAspect="1"/>
          </p:cNvPicPr>
          <p:nvPr/>
        </p:nvPicPr>
        <p:blipFill>
          <a:blip r:embed="rId3"/>
          <a:stretch>
            <a:fillRect/>
          </a:stretch>
        </p:blipFill>
        <p:spPr>
          <a:xfrm>
            <a:off x="4560888" y="1873250"/>
            <a:ext cx="4046538" cy="2732088"/>
          </a:xfrm>
          <a:prstGeom prst="rect">
            <a:avLst/>
          </a:prstGeom>
        </p:spPr>
      </p:pic>
      <p:pic>
        <p:nvPicPr>
          <p:cNvPr id="17" name="Picture 18" descr="A picture containing indoor, hand, plastic, cosmetic&#10;&#10;Description automatically generated">
            <a:extLst>
              <a:ext uri="{FF2B5EF4-FFF2-40B4-BE49-F238E27FC236}">
                <a16:creationId xmlns:a16="http://schemas.microsoft.com/office/drawing/2014/main" id="{24E78306-3EC1-B729-D3C7-C64F5FD3B29E}"/>
              </a:ext>
            </a:extLst>
          </p:cNvPr>
          <p:cNvPicPr>
            <a:picLocks noChangeAspect="1"/>
          </p:cNvPicPr>
          <p:nvPr/>
        </p:nvPicPr>
        <p:blipFill>
          <a:blip r:embed="rId4"/>
          <a:stretch>
            <a:fillRect/>
          </a:stretch>
        </p:blipFill>
        <p:spPr>
          <a:xfrm>
            <a:off x="8677275" y="1873250"/>
            <a:ext cx="2671763" cy="1096963"/>
          </a:xfrm>
          <a:prstGeom prst="rect">
            <a:avLst/>
          </a:prstGeom>
        </p:spPr>
      </p:pic>
      <p:pic>
        <p:nvPicPr>
          <p:cNvPr id="9" name="Picture 9" descr="A picture containing text, electronics&#10;&#10;Description automatically generated">
            <a:extLst>
              <a:ext uri="{FF2B5EF4-FFF2-40B4-BE49-F238E27FC236}">
                <a16:creationId xmlns:a16="http://schemas.microsoft.com/office/drawing/2014/main" id="{710A7F41-63FB-7E39-8C7D-352B7413AEB1}"/>
              </a:ext>
            </a:extLst>
          </p:cNvPr>
          <p:cNvPicPr>
            <a:picLocks noGrp="1" noChangeAspect="1"/>
          </p:cNvPicPr>
          <p:nvPr>
            <p:ph idx="1"/>
          </p:nvPr>
        </p:nvPicPr>
        <p:blipFill>
          <a:blip r:embed="rId5"/>
          <a:stretch>
            <a:fillRect/>
          </a:stretch>
        </p:blipFill>
        <p:spPr>
          <a:xfrm>
            <a:off x="8677275" y="3043238"/>
            <a:ext cx="2671763" cy="1562100"/>
          </a:xfrm>
        </p:spPr>
      </p:pic>
      <p:pic>
        <p:nvPicPr>
          <p:cNvPr id="13" name="Picture 14" descr="A picture containing yellow&#10;&#10;Description automatically generated">
            <a:extLst>
              <a:ext uri="{FF2B5EF4-FFF2-40B4-BE49-F238E27FC236}">
                <a16:creationId xmlns:a16="http://schemas.microsoft.com/office/drawing/2014/main" id="{393BF7E3-25C8-749A-03FA-61564E045B2F}"/>
              </a:ext>
            </a:extLst>
          </p:cNvPr>
          <p:cNvPicPr>
            <a:picLocks noChangeAspect="1"/>
          </p:cNvPicPr>
          <p:nvPr/>
        </p:nvPicPr>
        <p:blipFill>
          <a:blip r:embed="rId6"/>
          <a:stretch>
            <a:fillRect/>
          </a:stretch>
        </p:blipFill>
        <p:spPr>
          <a:xfrm>
            <a:off x="838200" y="4676775"/>
            <a:ext cx="2381250" cy="1590675"/>
          </a:xfrm>
          <a:prstGeom prst="rect">
            <a:avLst/>
          </a:prstGeom>
        </p:spPr>
      </p:pic>
      <p:pic>
        <p:nvPicPr>
          <p:cNvPr id="15" name="Picture 16" descr="A picture containing chain, wheel, gear&#10;&#10;Description automatically generated">
            <a:extLst>
              <a:ext uri="{FF2B5EF4-FFF2-40B4-BE49-F238E27FC236}">
                <a16:creationId xmlns:a16="http://schemas.microsoft.com/office/drawing/2014/main" id="{84996508-F494-B409-E9CE-4AF157EC7175}"/>
              </a:ext>
            </a:extLst>
          </p:cNvPr>
          <p:cNvPicPr>
            <a:picLocks noChangeAspect="1"/>
          </p:cNvPicPr>
          <p:nvPr/>
        </p:nvPicPr>
        <p:blipFill>
          <a:blip r:embed="rId7"/>
          <a:stretch>
            <a:fillRect/>
          </a:stretch>
        </p:blipFill>
        <p:spPr>
          <a:xfrm>
            <a:off x="3290888" y="4676775"/>
            <a:ext cx="2451100" cy="1590675"/>
          </a:xfrm>
          <a:prstGeom prst="rect">
            <a:avLst/>
          </a:prstGeom>
        </p:spPr>
      </p:pic>
      <p:pic>
        <p:nvPicPr>
          <p:cNvPr id="10" name="Picture 10" descr="A picture containing text, electronics&#10;&#10;Description automatically generated">
            <a:extLst>
              <a:ext uri="{FF2B5EF4-FFF2-40B4-BE49-F238E27FC236}">
                <a16:creationId xmlns:a16="http://schemas.microsoft.com/office/drawing/2014/main" id="{0EE75825-50AB-AA8B-1F47-7E30C25319A8}"/>
              </a:ext>
            </a:extLst>
          </p:cNvPr>
          <p:cNvPicPr>
            <a:picLocks noChangeAspect="1"/>
          </p:cNvPicPr>
          <p:nvPr/>
        </p:nvPicPr>
        <p:blipFill>
          <a:blip r:embed="rId8"/>
          <a:stretch>
            <a:fillRect/>
          </a:stretch>
        </p:blipFill>
        <p:spPr>
          <a:xfrm>
            <a:off x="5813425" y="4676775"/>
            <a:ext cx="2617788" cy="1590675"/>
          </a:xfrm>
          <a:prstGeom prst="rect">
            <a:avLst/>
          </a:prstGeom>
        </p:spPr>
      </p:pic>
      <p:pic>
        <p:nvPicPr>
          <p:cNvPr id="11" name="Picture 12" descr="Diagram&#10;&#10;Description automatically generated">
            <a:extLst>
              <a:ext uri="{FF2B5EF4-FFF2-40B4-BE49-F238E27FC236}">
                <a16:creationId xmlns:a16="http://schemas.microsoft.com/office/drawing/2014/main" id="{08D05FEB-08DE-2C83-B782-C0A6E9D78933}"/>
              </a:ext>
            </a:extLst>
          </p:cNvPr>
          <p:cNvPicPr>
            <a:picLocks noChangeAspect="1"/>
          </p:cNvPicPr>
          <p:nvPr/>
        </p:nvPicPr>
        <p:blipFill>
          <a:blip r:embed="rId9"/>
          <a:stretch>
            <a:fillRect/>
          </a:stretch>
        </p:blipFill>
        <p:spPr>
          <a:xfrm>
            <a:off x="8502650" y="4676775"/>
            <a:ext cx="2847975" cy="1590675"/>
          </a:xfrm>
          <a:prstGeom prst="rect">
            <a:avLst/>
          </a:prstGeom>
        </p:spPr>
      </p:pic>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0" kern="1200">
                <a:solidFill>
                  <a:schemeClr val="tx1"/>
                </a:solidFill>
                <a:latin typeface="+mj-lt"/>
                <a:ea typeface="+mj-ea"/>
                <a:cs typeface="+mj-cs"/>
              </a:rPr>
              <a:t>SYSTEM COMPONENTS </a:t>
            </a:r>
            <a:endParaRPr lang="en-US" sz="5200" kern="1200">
              <a:solidFill>
                <a:schemeClr val="tx1"/>
              </a:solidFill>
              <a:latin typeface="+mj-lt"/>
              <a:ea typeface="+mj-ea"/>
              <a:cs typeface="+mj-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Human Following Robot</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tint val="75000"/>
                  </a:schemeClr>
                </a:solidFill>
              </a:rPr>
              <a:pPr>
                <a:spcAft>
                  <a:spcPts val="600"/>
                </a:spcAft>
              </a:pPr>
              <a:t>3</a:t>
            </a:fld>
            <a:endParaRPr lang="en-US">
              <a:solidFill>
                <a:schemeClr val="tx1">
                  <a:tint val="75000"/>
                </a:schemeClr>
              </a:solidFill>
            </a:endParaRPr>
          </a:p>
        </p:txBody>
      </p:sp>
    </p:spTree>
    <p:extLst>
      <p:ext uri="{BB962C8B-B14F-4D97-AF65-F5344CB8AC3E}">
        <p14:creationId xmlns:p14="http://schemas.microsoft.com/office/powerpoint/2010/main" val="58321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28EE0-6454-B1F2-FF36-60302A3C376D}"/>
              </a:ext>
            </a:extLst>
          </p:cNvPr>
          <p:cNvSpPr>
            <a:spLocks noGrp="1"/>
          </p:cNvSpPr>
          <p:nvPr>
            <p:ph type="title"/>
          </p:nvPr>
        </p:nvSpPr>
        <p:spPr>
          <a:xfrm>
            <a:off x="1136397" y="502020"/>
            <a:ext cx="5323715" cy="1642970"/>
          </a:xfrm>
        </p:spPr>
        <p:txBody>
          <a:bodyPr anchor="b">
            <a:normAutofit/>
          </a:bodyPr>
          <a:lstStyle/>
          <a:p>
            <a:r>
              <a:rPr lang="en-US" sz="4000"/>
              <a:t>Arduino Uno</a:t>
            </a:r>
          </a:p>
        </p:txBody>
      </p:sp>
      <p:sp>
        <p:nvSpPr>
          <p:cNvPr id="4" name="Footer Placeholder 3">
            <a:extLst>
              <a:ext uri="{FF2B5EF4-FFF2-40B4-BE49-F238E27FC236}">
                <a16:creationId xmlns:a16="http://schemas.microsoft.com/office/drawing/2014/main" id="{09DCD07B-4F8F-6968-DA8A-F8C59EC1BFFE}"/>
              </a:ext>
            </a:extLst>
          </p:cNvPr>
          <p:cNvSpPr>
            <a:spLocks noGrp="1"/>
          </p:cNvSpPr>
          <p:nvPr>
            <p:ph type="ftr" sz="quarter" idx="3"/>
          </p:nvPr>
        </p:nvSpPr>
        <p:spPr>
          <a:xfrm rot="5400000">
            <a:off x="-1828800" y="1983972"/>
            <a:ext cx="4114800" cy="365125"/>
          </a:xfrm>
        </p:spPr>
        <p:txBody>
          <a:bodyPr>
            <a:normAutofit/>
          </a:bodyPr>
          <a:lstStyle/>
          <a:p>
            <a:pPr algn="l">
              <a:spcAft>
                <a:spcPts val="600"/>
              </a:spcAft>
            </a:pPr>
            <a:r>
              <a:rPr lang="en-US" sz="1100">
                <a:solidFill>
                  <a:schemeClr val="tx1">
                    <a:lumMod val="50000"/>
                    <a:lumOff val="50000"/>
                  </a:schemeClr>
                </a:solidFill>
              </a:rPr>
              <a:t>PRESENTATION TITLE</a:t>
            </a:r>
          </a:p>
        </p:txBody>
      </p:sp>
      <p:sp>
        <p:nvSpPr>
          <p:cNvPr id="3" name="Content Placeholder 2">
            <a:extLst>
              <a:ext uri="{FF2B5EF4-FFF2-40B4-BE49-F238E27FC236}">
                <a16:creationId xmlns:a16="http://schemas.microsoft.com/office/drawing/2014/main" id="{92FD0CC1-34FD-1473-5122-9426AE82D346}"/>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Arduino Uno is a microcontroller board based on the ATmega328P (datasheet).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US" sz="2000"/>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green circuit board&#10;&#10;Description automatically generated with low confidence">
            <a:extLst>
              <a:ext uri="{FF2B5EF4-FFF2-40B4-BE49-F238E27FC236}">
                <a16:creationId xmlns:a16="http://schemas.microsoft.com/office/drawing/2014/main" id="{07F4F162-D85C-410C-E0E5-907D4F3C2881}"/>
              </a:ext>
            </a:extLst>
          </p:cNvPr>
          <p:cNvPicPr>
            <a:picLocks noChangeAspect="1"/>
          </p:cNvPicPr>
          <p:nvPr/>
        </p:nvPicPr>
        <p:blipFill>
          <a:blip r:embed="rId2"/>
          <a:stretch>
            <a:fillRect/>
          </a:stretch>
        </p:blipFill>
        <p:spPr>
          <a:xfrm>
            <a:off x="7075967" y="2026966"/>
            <a:ext cx="4170530" cy="2835961"/>
          </a:xfrm>
          <a:prstGeom prst="rect">
            <a:avLst/>
          </a:prstGeom>
        </p:spPr>
      </p:pic>
      <p:sp>
        <p:nvSpPr>
          <p:cNvPr id="5" name="Slide Number Placeholder 4">
            <a:extLst>
              <a:ext uri="{FF2B5EF4-FFF2-40B4-BE49-F238E27FC236}">
                <a16:creationId xmlns:a16="http://schemas.microsoft.com/office/drawing/2014/main" id="{E6729A7B-893C-290C-224F-408481E94C1D}"/>
              </a:ext>
            </a:extLst>
          </p:cNvPr>
          <p:cNvSpPr>
            <a:spLocks noGrp="1"/>
          </p:cNvSpPr>
          <p:nvPr>
            <p:ph type="sldNum" sz="quarter" idx="4"/>
          </p:nvPr>
        </p:nvSpPr>
        <p:spPr>
          <a:xfrm>
            <a:off x="11704320" y="6459378"/>
            <a:ext cx="448056" cy="365125"/>
          </a:xfrm>
        </p:spPr>
        <p:txBody>
          <a:bodyPr>
            <a:normAutofit/>
          </a:bodyPr>
          <a:lstStyle/>
          <a:p>
            <a:pPr>
              <a:spcAft>
                <a:spcPts val="600"/>
              </a:spcAft>
            </a:pPr>
            <a:fld id="{294A09A9-5501-47C1-A89A-A340965A2BE2}"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409604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1565B-6AA1-F0BE-34FD-9D305A882729}"/>
              </a:ext>
            </a:extLst>
          </p:cNvPr>
          <p:cNvSpPr>
            <a:spLocks noGrp="1"/>
          </p:cNvSpPr>
          <p:nvPr>
            <p:ph type="title"/>
          </p:nvPr>
        </p:nvSpPr>
        <p:spPr>
          <a:xfrm>
            <a:off x="640080" y="325369"/>
            <a:ext cx="4368602" cy="1956841"/>
          </a:xfrm>
        </p:spPr>
        <p:txBody>
          <a:bodyPr anchor="b">
            <a:normAutofit/>
          </a:bodyPr>
          <a:lstStyle/>
          <a:p>
            <a:r>
              <a:rPr lang="en-US" sz="5400"/>
              <a:t>Motor driver</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EA23AE-BB91-B77D-5F9D-01144A227F0C}"/>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1700">
                <a:ea typeface="+mn-lt"/>
                <a:cs typeface="+mn-lt"/>
              </a:rPr>
              <a:t>The L293D is a dual H-bridge motor driver integrated circuit (IC) designed to drive and control DC motors, stepper motors, and other actuators. An "L 293D motor shield" is a hardware expansion board designed to interface with an Arduino microcontroller board, making it easier to control and drive motors using the L 293D IC. The motor shield provides additional power outputs, control signals, and interface connections for connecting and controlling motors, and can simplify the wiring and setup of motor control projects.</a:t>
            </a:r>
            <a:endParaRPr lang="en-US" sz="1700"/>
          </a:p>
        </p:txBody>
      </p:sp>
      <p:pic>
        <p:nvPicPr>
          <p:cNvPr id="7" name="Picture 3">
            <a:extLst>
              <a:ext uri="{FF2B5EF4-FFF2-40B4-BE49-F238E27FC236}">
                <a16:creationId xmlns:a16="http://schemas.microsoft.com/office/drawing/2014/main" id="{C377A31A-C76C-8E68-9A09-19675E381906}"/>
              </a:ext>
            </a:extLst>
          </p:cNvPr>
          <p:cNvPicPr>
            <a:picLocks noChangeAspect="1"/>
          </p:cNvPicPr>
          <p:nvPr/>
        </p:nvPicPr>
        <p:blipFill rotWithShape="1">
          <a:blip r:embed="rId2"/>
          <a:srcRect l="13140" r="1163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DA64EC4A-9216-D115-FBE0-AE872E2B4908}"/>
              </a:ext>
            </a:extLst>
          </p:cNvPr>
          <p:cNvSpPr>
            <a:spLocks noGrp="1"/>
          </p:cNvSpPr>
          <p:nvPr>
            <p:ph type="ftr" sz="quarter" idx="3"/>
          </p:nvPr>
        </p:nvSpPr>
        <p:spPr>
          <a:xfrm>
            <a:off x="6248400" y="6356350"/>
            <a:ext cx="4114800" cy="365125"/>
          </a:xfrm>
        </p:spPr>
        <p:txBody>
          <a:bodyPr>
            <a:normAutofit/>
          </a:bodyPr>
          <a:lstStyle/>
          <a:p>
            <a:pPr algn="l">
              <a:spcAft>
                <a:spcPts val="600"/>
              </a:spcAft>
            </a:pPr>
            <a:r>
              <a:rPr lang="en-US">
                <a:solidFill>
                  <a:srgbClr val="FFFFFF"/>
                </a:solidFill>
              </a:rPr>
              <a:t>PRESENTATION TITLE</a:t>
            </a:r>
          </a:p>
        </p:txBody>
      </p:sp>
      <p:sp>
        <p:nvSpPr>
          <p:cNvPr id="5" name="Slide Number Placeholder 4">
            <a:extLst>
              <a:ext uri="{FF2B5EF4-FFF2-40B4-BE49-F238E27FC236}">
                <a16:creationId xmlns:a16="http://schemas.microsoft.com/office/drawing/2014/main" id="{BBC38504-A392-5E25-9E7C-44BDC696700B}"/>
              </a:ext>
            </a:extLst>
          </p:cNvPr>
          <p:cNvSpPr>
            <a:spLocks noGrp="1"/>
          </p:cNvSpPr>
          <p:nvPr>
            <p:ph type="sldNum" sz="quarter" idx="4"/>
          </p:nvPr>
        </p:nvSpPr>
        <p:spPr>
          <a:xfrm>
            <a:off x="10439400" y="6356350"/>
            <a:ext cx="914400" cy="365125"/>
          </a:xfrm>
        </p:spPr>
        <p:txBody>
          <a:bodyPr>
            <a:normAutofit/>
          </a:bodyPr>
          <a:lstStyle/>
          <a:p>
            <a:pPr>
              <a:spcAft>
                <a:spcPts val="600"/>
              </a:spcAft>
            </a:pPr>
            <a:fld id="{294A09A9-5501-47C1-A89A-A340965A2BE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186120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descr="A picture containing text, electronics&#10;&#10;Description automatically generated">
            <a:extLst>
              <a:ext uri="{FF2B5EF4-FFF2-40B4-BE49-F238E27FC236}">
                <a16:creationId xmlns:a16="http://schemas.microsoft.com/office/drawing/2014/main" id="{92905126-7471-9E3E-72D5-154E59D0513C}"/>
              </a:ext>
            </a:extLst>
          </p:cNvPr>
          <p:cNvPicPr>
            <a:picLocks noChangeAspect="1"/>
          </p:cNvPicPr>
          <p:nvPr/>
        </p:nvPicPr>
        <p:blipFill rotWithShape="1">
          <a:blip r:embed="rId2"/>
          <a:srcRect r="16460"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67F91-02D0-D58A-7793-5616FCFC2057}"/>
              </a:ext>
            </a:extLst>
          </p:cNvPr>
          <p:cNvSpPr>
            <a:spLocks noGrp="1"/>
          </p:cNvSpPr>
          <p:nvPr>
            <p:ph type="title"/>
          </p:nvPr>
        </p:nvSpPr>
        <p:spPr>
          <a:xfrm>
            <a:off x="838200" y="365125"/>
            <a:ext cx="3822189" cy="1899912"/>
          </a:xfrm>
        </p:spPr>
        <p:txBody>
          <a:bodyPr>
            <a:normAutofit/>
          </a:bodyPr>
          <a:lstStyle/>
          <a:p>
            <a:r>
              <a:rPr lang="en-US" sz="4000"/>
              <a:t>Ultrasonic sensor</a:t>
            </a:r>
          </a:p>
        </p:txBody>
      </p:sp>
      <p:sp>
        <p:nvSpPr>
          <p:cNvPr id="10" name="Content Placeholder 9">
            <a:extLst>
              <a:ext uri="{FF2B5EF4-FFF2-40B4-BE49-F238E27FC236}">
                <a16:creationId xmlns:a16="http://schemas.microsoft.com/office/drawing/2014/main" id="{C006CEA0-1708-DD8C-6657-3545AFACF71D}"/>
              </a:ext>
            </a:extLst>
          </p:cNvPr>
          <p:cNvSpPr>
            <a:spLocks noGrp="1"/>
          </p:cNvSpPr>
          <p:nvPr>
            <p:ph idx="1"/>
          </p:nvPr>
        </p:nvSpPr>
        <p:spPr>
          <a:xfrm>
            <a:off x="838200" y="2434201"/>
            <a:ext cx="3822189" cy="3742762"/>
          </a:xfrm>
        </p:spPr>
        <p:txBody>
          <a:bodyPr>
            <a:normAutofit/>
          </a:bodyPr>
          <a:lstStyle/>
          <a:p>
            <a:r>
              <a:rPr lang="en-US" sz="1100" b="1">
                <a:latin typeface="Helvetica"/>
                <a:ea typeface="Helvetica"/>
                <a:cs typeface="Helvetica"/>
              </a:rPr>
              <a:t>What is an Ultrasonic Sensor?</a:t>
            </a:r>
          </a:p>
          <a:p>
            <a:r>
              <a:rPr lang="en-US" sz="1100">
                <a:latin typeface="Helvetica"/>
                <a:ea typeface="Helvetica"/>
                <a:cs typeface="Helvetica"/>
              </a:rPr>
              <a:t>An ultrasonic sensor is an instrument that measures the distance to an object using ultrasonic sound waves.</a:t>
            </a:r>
            <a:br>
              <a:rPr lang="en-US" sz="1100">
                <a:latin typeface="Helvetica"/>
                <a:ea typeface="Helvetica"/>
                <a:cs typeface="Helvetica"/>
              </a:rPr>
            </a:br>
            <a:br>
              <a:rPr lang="en-US" sz="1100">
                <a:latin typeface="Helvetica"/>
                <a:ea typeface="Helvetica"/>
                <a:cs typeface="Helvetica"/>
              </a:rPr>
            </a:br>
            <a:r>
              <a:rPr lang="en-US" sz="1100">
                <a:latin typeface="Helvetica"/>
                <a:ea typeface="Helvetica"/>
                <a:cs typeface="Helvetica"/>
              </a:rPr>
              <a:t>An ultrasonic sensor uses a transducer to send and receive ultrasonic pulses that relay back information about an object’s proximity.</a:t>
            </a:r>
            <a:br>
              <a:rPr lang="en-US" sz="1100">
                <a:latin typeface="Helvetica"/>
                <a:ea typeface="Helvetica"/>
                <a:cs typeface="Helvetica"/>
              </a:rPr>
            </a:br>
            <a:br>
              <a:rPr lang="en-US" sz="1100">
                <a:latin typeface="Helvetica"/>
                <a:ea typeface="Helvetica"/>
                <a:cs typeface="Helvetica"/>
              </a:rPr>
            </a:br>
            <a:r>
              <a:rPr lang="en-US" sz="1100">
                <a:latin typeface="Helvetica"/>
                <a:ea typeface="Helvetica"/>
                <a:cs typeface="Helvetica"/>
              </a:rPr>
              <a:t>High-frequency sound waves reflect from boundaries to produce distinct echo patterns.</a:t>
            </a:r>
          </a:p>
          <a:p>
            <a:r>
              <a:rPr lang="en-US" sz="1100" b="1">
                <a:latin typeface="Helvetica"/>
                <a:ea typeface="Helvetica"/>
                <a:cs typeface="Helvetica"/>
              </a:rPr>
              <a:t>How Ultrasonic Sensors Work</a:t>
            </a:r>
          </a:p>
          <a:p>
            <a:r>
              <a:rPr lang="en-US" sz="1100">
                <a:latin typeface="Helvetica"/>
                <a:ea typeface="Helvetica"/>
                <a:cs typeface="Helvetica"/>
              </a:rPr>
              <a:t>Ultrasonic sensors work by sending out a sound wave at a frequency above the range of human hearing. The transducer of the sensor acts as a microphone to receive and send the ultrasonic sound. Our </a:t>
            </a:r>
            <a:r>
              <a:rPr lang="en-US" sz="1100">
                <a:latin typeface="Helvetica"/>
                <a:ea typeface="Helvetica"/>
                <a:cs typeface="Helvetica"/>
                <a:hlinkClick r:id="rId3"/>
              </a:rPr>
              <a:t>ultrasonic sensors</a:t>
            </a:r>
            <a:r>
              <a:rPr lang="en-US" sz="1100">
                <a:latin typeface="Helvetica"/>
                <a:ea typeface="Helvetica"/>
                <a:cs typeface="Helvetica"/>
              </a:rPr>
              <a:t>, like many others, use a single transducer to send a pulse and to receive the echo. The sensor determines the distance to a target by measuring time lapses between the sending and receiving of the ultrasonic pulse.</a:t>
            </a:r>
          </a:p>
        </p:txBody>
      </p:sp>
      <p:sp>
        <p:nvSpPr>
          <p:cNvPr id="4" name="Footer Placeholder 3">
            <a:extLst>
              <a:ext uri="{FF2B5EF4-FFF2-40B4-BE49-F238E27FC236}">
                <a16:creationId xmlns:a16="http://schemas.microsoft.com/office/drawing/2014/main" id="{8CE0929B-1322-A4A9-C50C-7BAE96329949}"/>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a:solidFill>
                  <a:srgbClr val="FFFFFF"/>
                </a:solidFill>
              </a:rPr>
              <a:t>PRESENTATION TITLE</a:t>
            </a:r>
          </a:p>
        </p:txBody>
      </p:sp>
      <p:sp>
        <p:nvSpPr>
          <p:cNvPr id="5" name="Slide Number Placeholder 4">
            <a:extLst>
              <a:ext uri="{FF2B5EF4-FFF2-40B4-BE49-F238E27FC236}">
                <a16:creationId xmlns:a16="http://schemas.microsoft.com/office/drawing/2014/main" id="{A6136D61-DA1E-507F-1C72-8DBB56DC58DD}"/>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384494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6C109F-92B1-04D6-5D69-3A98521B9969}"/>
              </a:ext>
            </a:extLst>
          </p:cNvPr>
          <p:cNvSpPr>
            <a:spLocks noGrp="1"/>
          </p:cNvSpPr>
          <p:nvPr>
            <p:ph type="title"/>
          </p:nvPr>
        </p:nvSpPr>
        <p:spPr>
          <a:xfrm>
            <a:off x="572493" y="238539"/>
            <a:ext cx="11018520" cy="1434415"/>
          </a:xfrm>
        </p:spPr>
        <p:txBody>
          <a:bodyPr anchor="b">
            <a:normAutofit/>
          </a:bodyPr>
          <a:lstStyle/>
          <a:p>
            <a:r>
              <a:rPr lang="en-US" sz="5400"/>
              <a:t>IR Sensor</a:t>
            </a: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4BA8085-6E46-B1B1-76E8-515F06EC67C9}"/>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700">
                <a:ea typeface="+mn-lt"/>
                <a:cs typeface="+mn-lt"/>
              </a:rPr>
              <a:t>The IR sensor or infrared sensor is one kind of electronic component, used to detect specific characteristics in its surroundings through emitting or detecting IR radiation. These sensors can also be used to detect or measure the heat of a target and its motion. In many electronic devices, the IR sensor circuit is a very essential module. This kind of sensor is similar to human’s visionary senses to detect obstacles. The sensor which simply measures IR radiation instead of emitting is called PIR or passive infrared. Generally in the IR spectrum, the radiation of all the targets radiation and some kind of thermal radiation are not visible to the eyes but can be sensed through IR sensors.</a:t>
            </a:r>
          </a:p>
          <a:p>
            <a:br>
              <a:rPr lang="en-US" sz="1700"/>
            </a:br>
            <a:endParaRPr lang="en-US" sz="1700"/>
          </a:p>
          <a:p>
            <a:br>
              <a:rPr lang="en-US" sz="1700"/>
            </a:br>
            <a:endParaRPr lang="en-US" sz="1700"/>
          </a:p>
        </p:txBody>
      </p:sp>
      <p:pic>
        <p:nvPicPr>
          <p:cNvPr id="7" name="Picture 10" descr="A picture containing text, electronics&#10;&#10;Description automatically generated">
            <a:extLst>
              <a:ext uri="{FF2B5EF4-FFF2-40B4-BE49-F238E27FC236}">
                <a16:creationId xmlns:a16="http://schemas.microsoft.com/office/drawing/2014/main" id="{FB79AB60-2BC8-7DDC-E85D-2480F6322F2B}"/>
              </a:ext>
            </a:extLst>
          </p:cNvPr>
          <p:cNvPicPr>
            <a:picLocks noChangeAspect="1"/>
          </p:cNvPicPr>
          <p:nvPr/>
        </p:nvPicPr>
        <p:blipFill rotWithShape="1">
          <a:blip r:embed="rId2"/>
          <a:srcRect l="14915" r="25678"/>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C2ECD50F-C196-F9C7-0461-B13F1ED7DE69}"/>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07619DCA-155F-5A55-3119-22BA79D9C76D}"/>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smtClean="0"/>
              <a:pPr>
                <a:spcAft>
                  <a:spcPts val="600"/>
                </a:spcAft>
              </a:pPr>
              <a:t>7</a:t>
            </a:fld>
            <a:endParaRPr lang="en-US"/>
          </a:p>
        </p:txBody>
      </p:sp>
    </p:spTree>
    <p:extLst>
      <p:ext uri="{BB962C8B-B14F-4D97-AF65-F5344CB8AC3E}">
        <p14:creationId xmlns:p14="http://schemas.microsoft.com/office/powerpoint/2010/main" val="886148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40E74-227C-FDBE-0538-142177227E87}"/>
              </a:ext>
            </a:extLst>
          </p:cNvPr>
          <p:cNvSpPr>
            <a:spLocks noGrp="1"/>
          </p:cNvSpPr>
          <p:nvPr>
            <p:ph type="title"/>
          </p:nvPr>
        </p:nvSpPr>
        <p:spPr>
          <a:xfrm>
            <a:off x="686834" y="1153572"/>
            <a:ext cx="3200400" cy="4461163"/>
          </a:xfrm>
        </p:spPr>
        <p:txBody>
          <a:bodyPr>
            <a:normAutofit/>
          </a:bodyPr>
          <a:lstStyle/>
          <a:p>
            <a:r>
              <a:rPr lang="en-US">
                <a:solidFill>
                  <a:srgbClr val="FFFFFF"/>
                </a:solidFill>
              </a:rPr>
              <a:t>Why we've used both sensor</a:t>
            </a:r>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BF69FF-ADBE-275B-3C51-5ECCCEB01C2B}"/>
              </a:ext>
            </a:extLst>
          </p:cNvPr>
          <p:cNvSpPr>
            <a:spLocks noGrp="1"/>
          </p:cNvSpPr>
          <p:nvPr>
            <p:ph idx="1"/>
          </p:nvPr>
        </p:nvSpPr>
        <p:spPr>
          <a:xfrm>
            <a:off x="4447308" y="591344"/>
            <a:ext cx="6906491" cy="5585619"/>
          </a:xfrm>
        </p:spPr>
        <p:txBody>
          <a:bodyPr anchor="ctr">
            <a:normAutofit/>
          </a:bodyPr>
          <a:lstStyle/>
          <a:p>
            <a:r>
              <a:rPr lang="en-US" sz="1500">
                <a:latin typeface="Rajdhani"/>
                <a:ea typeface="Rajdhani"/>
                <a:cs typeface="Rajdhani"/>
              </a:rPr>
              <a:t>When choosing the sensor, there are a lot of things to take in consideration, so that you can determine the right way to go.</a:t>
            </a:r>
          </a:p>
          <a:p>
            <a:endParaRPr lang="en-US" sz="1500">
              <a:latin typeface="Rajdhani"/>
              <a:ea typeface="Rajdhani"/>
              <a:cs typeface="Rajdhani"/>
            </a:endParaRPr>
          </a:p>
          <a:p>
            <a:pPr>
              <a:buChar char="•"/>
            </a:pPr>
            <a:r>
              <a:rPr lang="en-US" sz="1500" b="1">
                <a:latin typeface="Rajdhani"/>
                <a:ea typeface="Rajdhani"/>
                <a:cs typeface="Rajdhani"/>
              </a:rPr>
              <a:t>Accuracy</a:t>
            </a:r>
            <a:r>
              <a:rPr lang="en-US" sz="1500">
                <a:latin typeface="Rajdhani"/>
                <a:ea typeface="Rajdhani"/>
                <a:cs typeface="Rajdhani"/>
              </a:rPr>
              <a:t> – How close the reading is to the true distance.</a:t>
            </a:r>
          </a:p>
          <a:p>
            <a:pPr>
              <a:buChar char="•"/>
            </a:pPr>
            <a:r>
              <a:rPr lang="en-US" sz="1500" b="1">
                <a:latin typeface="Rajdhani"/>
                <a:ea typeface="Rajdhani"/>
                <a:cs typeface="Rajdhani"/>
              </a:rPr>
              <a:t>Resolution</a:t>
            </a:r>
            <a:r>
              <a:rPr lang="en-US" sz="1500">
                <a:latin typeface="Rajdhani"/>
                <a:ea typeface="Rajdhani"/>
                <a:cs typeface="Rajdhani"/>
              </a:rPr>
              <a:t> – The smallest reading or change in readings that can be reported.</a:t>
            </a:r>
          </a:p>
          <a:p>
            <a:pPr>
              <a:buChar char="•"/>
            </a:pPr>
            <a:r>
              <a:rPr lang="en-US" sz="1500" b="1">
                <a:latin typeface="Rajdhani"/>
                <a:ea typeface="Rajdhani"/>
                <a:cs typeface="Rajdhani"/>
              </a:rPr>
              <a:t>Precision</a:t>
            </a:r>
            <a:r>
              <a:rPr lang="en-US" sz="1500">
                <a:latin typeface="Rajdhani"/>
                <a:ea typeface="Rajdhani"/>
                <a:cs typeface="Rajdhani"/>
              </a:rPr>
              <a:t> – The smallest reading that can be taken repeatedly and reliably.</a:t>
            </a:r>
          </a:p>
          <a:p>
            <a:pPr>
              <a:buChar char="•"/>
            </a:pPr>
            <a:r>
              <a:rPr lang="en-US" sz="1500" b="1">
                <a:latin typeface="Rajdhani"/>
                <a:ea typeface="Rajdhani"/>
                <a:cs typeface="Rajdhani"/>
              </a:rPr>
              <a:t>External factors</a:t>
            </a:r>
            <a:r>
              <a:rPr lang="en-US" sz="1500">
                <a:latin typeface="Rajdhani"/>
                <a:ea typeface="Rajdhani"/>
                <a:cs typeface="Rajdhani"/>
              </a:rPr>
              <a:t> - Like sunlight that affects IR sensors, or sound absorving materials that give an hard time to ultrasonic sensors.</a:t>
            </a:r>
          </a:p>
          <a:p>
            <a:r>
              <a:rPr lang="en-US" sz="1500">
                <a:latin typeface="Rajdhani"/>
                <a:ea typeface="Rajdhani"/>
                <a:cs typeface="Rajdhani"/>
              </a:rPr>
              <a:t>The biggest difference between IR sensor vs. ultrasonic sensors is the way in which the sensor works. Ultrasonic sensors use sound waves (echolocation) to measure how far away you are from an object. On the other hand, IR sensors use Infrared light to determine whether or not an object is present.</a:t>
            </a:r>
          </a:p>
          <a:p>
            <a:r>
              <a:rPr lang="en-US" sz="1500">
                <a:latin typeface="Rajdhani"/>
                <a:ea typeface="Rajdhani"/>
                <a:cs typeface="Rajdhani"/>
              </a:rPr>
              <a:t>Accuracy and reliability are also big differentiators in these sensors. Most often, ultrasonic sensors will provide you more reliable and accurate data than IR sensors. If you want an accurate, numerical representation of distance for your project, I’d almost always choose an Ultrasonic sensor.</a:t>
            </a:r>
          </a:p>
          <a:p>
            <a:r>
              <a:rPr lang="en-US" sz="1500">
                <a:latin typeface="Rajdhani"/>
                <a:ea typeface="Rajdhani"/>
                <a:cs typeface="Rajdhani"/>
              </a:rPr>
              <a:t>However, if you only need to know if an object is present or not, then an IR sensor is easier to implement. Now, let’s talk a little bit more about both of these sensors and their technical specifications.</a:t>
            </a:r>
          </a:p>
          <a:p>
            <a:endParaRPr lang="en-US" sz="1500">
              <a:latin typeface="Rajdhani"/>
              <a:ea typeface="Rajdhani"/>
              <a:cs typeface="Rajdhani"/>
            </a:endParaRPr>
          </a:p>
          <a:p>
            <a:endParaRPr lang="en-US" sz="1500">
              <a:latin typeface="Rajdhani"/>
              <a:ea typeface="Rajdhani"/>
              <a:cs typeface="Rajdhani"/>
            </a:endParaRPr>
          </a:p>
          <a:p>
            <a:endParaRPr lang="en-US" sz="1500">
              <a:latin typeface="Rajdhani"/>
              <a:ea typeface="Rajdhani"/>
              <a:cs typeface="Rajdhani"/>
            </a:endParaRPr>
          </a:p>
        </p:txBody>
      </p:sp>
      <p:sp>
        <p:nvSpPr>
          <p:cNvPr id="4" name="Footer Placeholder 3">
            <a:extLst>
              <a:ext uri="{FF2B5EF4-FFF2-40B4-BE49-F238E27FC236}">
                <a16:creationId xmlns:a16="http://schemas.microsoft.com/office/drawing/2014/main" id="{3562CB3C-2880-0334-869D-CE1F821AC0E7}"/>
              </a:ext>
            </a:extLst>
          </p:cNvPr>
          <p:cNvSpPr>
            <a:spLocks noGrp="1"/>
          </p:cNvSpPr>
          <p:nvPr>
            <p:ph type="ftr" sz="quarter" idx="3"/>
          </p:nvPr>
        </p:nvSpPr>
        <p:spPr>
          <a:xfrm>
            <a:off x="4038600" y="6356350"/>
            <a:ext cx="5251174" cy="365125"/>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4C153EC7-E1B7-D351-EC5B-1301B7E7C4D7}"/>
              </a:ext>
            </a:extLst>
          </p:cNvPr>
          <p:cNvSpPr>
            <a:spLocks noGrp="1"/>
          </p:cNvSpPr>
          <p:nvPr>
            <p:ph type="sldNum" sz="quarter" idx="4"/>
          </p:nvPr>
        </p:nvSpPr>
        <p:spPr>
          <a:xfrm>
            <a:off x="9541564" y="6356350"/>
            <a:ext cx="1812235" cy="365125"/>
          </a:xfrm>
        </p:spPr>
        <p:txBody>
          <a:bodyP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62169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7" name="Rectangle 22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7369685-8CE7-966A-A0A7-4D7E5B446E59}"/>
              </a:ext>
            </a:extLst>
          </p:cNvPr>
          <p:cNvSpPr>
            <a:spLocks noGrp="1"/>
          </p:cNvSpPr>
          <p:nvPr>
            <p:ph type="title"/>
          </p:nvPr>
        </p:nvSpPr>
        <p:spPr>
          <a:xfrm>
            <a:off x="838200" y="365125"/>
            <a:ext cx="5393361" cy="1325563"/>
          </a:xfrm>
        </p:spPr>
        <p:txBody>
          <a:bodyPr>
            <a:normAutofit/>
          </a:bodyPr>
          <a:lstStyle/>
          <a:p>
            <a:r>
              <a:rPr lang="en-US"/>
              <a:t>Servo Motor</a:t>
            </a:r>
          </a:p>
        </p:txBody>
      </p:sp>
      <p:sp>
        <p:nvSpPr>
          <p:cNvPr id="268" name="Freeform: Shape 22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F9E8424-2804-989D-F2E4-504DB81CF226}"/>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500">
                <a:latin typeface="Lato"/>
                <a:ea typeface="Lato"/>
                <a:cs typeface="Lato"/>
              </a:rPr>
              <a:t>A </a:t>
            </a:r>
            <a:r>
              <a:rPr lang="en-US" sz="1500" b="1">
                <a:latin typeface="Lato"/>
                <a:ea typeface="Lato"/>
                <a:cs typeface="Lato"/>
              </a:rPr>
              <a:t>servo motor</a:t>
            </a:r>
            <a:r>
              <a:rPr lang="en-US" sz="1500">
                <a:latin typeface="Lato"/>
                <a:ea typeface="Lato"/>
                <a:cs typeface="Lato"/>
              </a:rPr>
              <a:t> is a type of motor that can rotate with great precision. Normally this type of motor consists of a control circuit that provides feedback on the current position of the motor shaft, this feedback allows the servo motors to rotate with great precision. If you want to rotate an object at some specific angles or distance, then you use a servo motor. It is just made up of a simple motor which runs through a </a:t>
            </a:r>
            <a:r>
              <a:rPr lang="en-US" sz="1500" b="1">
                <a:latin typeface="Lato"/>
                <a:ea typeface="Lato"/>
                <a:cs typeface="Lato"/>
              </a:rPr>
              <a:t>servo mechanism</a:t>
            </a:r>
            <a:r>
              <a:rPr lang="en-US" sz="1500">
                <a:latin typeface="Lato"/>
                <a:ea typeface="Lato"/>
                <a:cs typeface="Lato"/>
              </a:rPr>
              <a:t>. If motor is powered by a DC power supply then it is called DC servo motor, and if it is AC-powered motor then it is called AC servo motor. For this tutorial, we will be discussing only about the </a:t>
            </a:r>
            <a:r>
              <a:rPr lang="en-US" sz="1500" b="1">
                <a:latin typeface="Lato"/>
                <a:ea typeface="Lato"/>
                <a:cs typeface="Lato"/>
              </a:rPr>
              <a:t>DC servo motor working</a:t>
            </a:r>
            <a:r>
              <a:rPr lang="en-US" sz="1500">
                <a:latin typeface="Lato"/>
                <a:ea typeface="Lato"/>
                <a:cs typeface="Lato"/>
              </a:rPr>
              <a:t>. Apart from these major classifications, there are many other types of servo motors based on the type of gear arrangement and operating characteristics. A servo motor usually comes with a gear arrangement that allows us to get a very high torque servo motor in small and lightweight packages. Due to these features, they are being used in many applications like toy car, RC helicopters and planes, Robotics, etc.</a:t>
            </a:r>
          </a:p>
        </p:txBody>
      </p:sp>
      <p:sp>
        <p:nvSpPr>
          <p:cNvPr id="269" name="Oval 23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F02D2C70-9AE9-C4BE-0D3D-20153C613F03}"/>
              </a:ext>
            </a:extLst>
          </p:cNvPr>
          <p:cNvPicPr>
            <a:picLocks noChangeAspect="1"/>
          </p:cNvPicPr>
          <p:nvPr/>
        </p:nvPicPr>
        <p:blipFill>
          <a:blip r:embed="rId2"/>
          <a:stretch>
            <a:fillRect/>
          </a:stretch>
        </p:blipFill>
        <p:spPr>
          <a:xfrm>
            <a:off x="7887184" y="1686385"/>
            <a:ext cx="3781051" cy="2841252"/>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0" name="Freeform: Shape 23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1" name="Straight Connector 23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D2D1EB9-F352-9EAD-E8E6-5DF75043A917}"/>
              </a:ext>
            </a:extLst>
          </p:cNvPr>
          <p:cNvSpPr>
            <a:spLocks noGrp="1"/>
          </p:cNvSpPr>
          <p:nvPr>
            <p:ph type="ftr" sz="quarter" idx="3"/>
          </p:nvPr>
        </p:nvSpPr>
        <p:spPr>
          <a:xfrm>
            <a:off x="2858610" y="6356350"/>
            <a:ext cx="3372951" cy="365125"/>
          </a:xfrm>
        </p:spPr>
        <p:txBody>
          <a:bodyPr>
            <a:normAutofit/>
          </a:bodyPr>
          <a:lstStyle/>
          <a:p>
            <a:pPr algn="r">
              <a:spcAft>
                <a:spcPts val="600"/>
              </a:spcAft>
            </a:pPr>
            <a:r>
              <a:rPr lang="en-US"/>
              <a:t>PRESENTATION TITLE</a:t>
            </a:r>
          </a:p>
        </p:txBody>
      </p:sp>
      <p:sp>
        <p:nvSpPr>
          <p:cNvPr id="272" name="Freeform: Shape 23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73" name="Freeform: Shape 23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9792C987-2747-6DAC-EADA-10030B3B0F71}"/>
              </a:ext>
            </a:extLst>
          </p:cNvPr>
          <p:cNvSpPr>
            <a:spLocks noGrp="1"/>
          </p:cNvSpPr>
          <p:nvPr>
            <p:ph type="sldNum" sz="quarter" idx="4"/>
          </p:nvPr>
        </p:nvSpPr>
        <p:spPr>
          <a:xfrm>
            <a:off x="10030244" y="6356350"/>
            <a:ext cx="1323555" cy="365125"/>
          </a:xfrm>
        </p:spPr>
        <p:txBody>
          <a:bodyPr>
            <a:normAutofit/>
          </a:bodyPr>
          <a:lstStyle/>
          <a:p>
            <a:pPr>
              <a:spcAft>
                <a:spcPts val="600"/>
              </a:spcAft>
            </a:pPr>
            <a:fld id="{294A09A9-5501-47C1-A89A-A340965A2BE2}" type="slidenum">
              <a:rPr lang="en-US"/>
              <a:pPr>
                <a:spcAft>
                  <a:spcPts val="600"/>
                </a:spcAft>
              </a:pPr>
              <a:t>9</a:t>
            </a:fld>
            <a:endParaRPr lang="en-US"/>
          </a:p>
        </p:txBody>
      </p:sp>
      <p:sp>
        <p:nvSpPr>
          <p:cNvPr id="274" name="Freeform: Shape 24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2339660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F1176D5-513E-4E73-98C9-4CEA832F576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TM45331398</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Human/Obstacle Following Robot</vt:lpstr>
      <vt:lpstr>What is Human Following Robot? </vt:lpstr>
      <vt:lpstr>SYSTEM COMPONENTS </vt:lpstr>
      <vt:lpstr>Arduino Uno</vt:lpstr>
      <vt:lpstr>Motor driver</vt:lpstr>
      <vt:lpstr>Ultrasonic sensor</vt:lpstr>
      <vt:lpstr>IR Sensor</vt:lpstr>
      <vt:lpstr>Why we've used both sensor</vt:lpstr>
      <vt:lpstr>Servo Motor</vt:lpstr>
      <vt:lpstr>Hardware Block Diagram </vt:lpstr>
      <vt:lpstr>Go forward</vt:lpstr>
      <vt:lpstr>Turn Right</vt:lpstr>
      <vt:lpstr>Turn Left</vt:lpstr>
      <vt:lpstr>Flow Chart</vt:lpstr>
      <vt:lpstr>Proteus diagram</vt:lpstr>
      <vt:lpstr>Circuit diagram</vt:lpstr>
      <vt:lpstr>Documentation</vt:lpstr>
      <vt:lpstr>Difficulty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Sabrina Yesmin</cp:lastModifiedBy>
  <cp:revision>2</cp:revision>
  <dcterms:created xsi:type="dcterms:W3CDTF">2023-06-13T15:21:00Z</dcterms:created>
  <dcterms:modified xsi:type="dcterms:W3CDTF">2023-06-14T01:47:04Z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